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Lst>
  <p:sldIdLst>
    <p:sldId id="260" r:id="rId5"/>
    <p:sldId id="284" r:id="rId6"/>
    <p:sldId id="289" r:id="rId7"/>
    <p:sldId id="288" r:id="rId8"/>
    <p:sldId id="287" r:id="rId9"/>
    <p:sldId id="286" r:id="rId10"/>
    <p:sldId id="392" r:id="rId11"/>
    <p:sldId id="393" r:id="rId12"/>
    <p:sldId id="394" r:id="rId13"/>
    <p:sldId id="395" r:id="rId14"/>
    <p:sldId id="396" r:id="rId15"/>
    <p:sldId id="262" r:id="rId16"/>
    <p:sldId id="264" r:id="rId17"/>
    <p:sldId id="266" r:id="rId18"/>
    <p:sldId id="301" r:id="rId19"/>
    <p:sldId id="302" r:id="rId20"/>
    <p:sldId id="303" r:id="rId21"/>
    <p:sldId id="304" r:id="rId22"/>
    <p:sldId id="305" r:id="rId23"/>
    <p:sldId id="321" r:id="rId24"/>
    <p:sldId id="342" r:id="rId25"/>
    <p:sldId id="399" r:id="rId26"/>
    <p:sldId id="341" r:id="rId27"/>
    <p:sldId id="340" r:id="rId28"/>
    <p:sldId id="339" r:id="rId29"/>
    <p:sldId id="338" r:id="rId30"/>
    <p:sldId id="337" r:id="rId31"/>
    <p:sldId id="336" r:id="rId32"/>
    <p:sldId id="335" r:id="rId33"/>
    <p:sldId id="334" r:id="rId34"/>
    <p:sldId id="333" r:id="rId35"/>
    <p:sldId id="332" r:id="rId36"/>
    <p:sldId id="331" r:id="rId37"/>
    <p:sldId id="330" r:id="rId38"/>
    <p:sldId id="328" r:id="rId39"/>
    <p:sldId id="397" r:id="rId40"/>
    <p:sldId id="329" r:id="rId41"/>
    <p:sldId id="327" r:id="rId42"/>
    <p:sldId id="326" r:id="rId43"/>
    <p:sldId id="325" r:id="rId44"/>
    <p:sldId id="324" r:id="rId45"/>
    <p:sldId id="322" r:id="rId46"/>
    <p:sldId id="323" r:id="rId47"/>
    <p:sldId id="320" r:id="rId48"/>
    <p:sldId id="319" r:id="rId49"/>
    <p:sldId id="345" r:id="rId50"/>
    <p:sldId id="318" r:id="rId51"/>
    <p:sldId id="317" r:id="rId52"/>
    <p:sldId id="316" r:id="rId53"/>
    <p:sldId id="315" r:id="rId54"/>
    <p:sldId id="311" r:id="rId55"/>
    <p:sldId id="314" r:id="rId56"/>
    <p:sldId id="313" r:id="rId57"/>
    <p:sldId id="312" r:id="rId58"/>
    <p:sldId id="310" r:id="rId59"/>
    <p:sldId id="308" r:id="rId60"/>
    <p:sldId id="306" r:id="rId61"/>
    <p:sldId id="309" r:id="rId62"/>
    <p:sldId id="344" r:id="rId63"/>
    <p:sldId id="346" r:id="rId64"/>
    <p:sldId id="352" r:id="rId65"/>
    <p:sldId id="351" r:id="rId66"/>
    <p:sldId id="350" r:id="rId67"/>
    <p:sldId id="400" r:id="rId68"/>
    <p:sldId id="349" r:id="rId69"/>
    <p:sldId id="348" r:id="rId70"/>
    <p:sldId id="347" r:id="rId71"/>
    <p:sldId id="354" r:id="rId72"/>
    <p:sldId id="355" r:id="rId73"/>
    <p:sldId id="356" r:id="rId74"/>
    <p:sldId id="357" r:id="rId75"/>
    <p:sldId id="358" r:id="rId76"/>
    <p:sldId id="359" r:id="rId77"/>
    <p:sldId id="375" r:id="rId78"/>
    <p:sldId id="377" r:id="rId79"/>
    <p:sldId id="378" r:id="rId80"/>
    <p:sldId id="379" r:id="rId81"/>
    <p:sldId id="362" r:id="rId82"/>
    <p:sldId id="363" r:id="rId83"/>
    <p:sldId id="364" r:id="rId84"/>
    <p:sldId id="365" r:id="rId85"/>
    <p:sldId id="380" r:id="rId86"/>
    <p:sldId id="369" r:id="rId87"/>
    <p:sldId id="371" r:id="rId88"/>
    <p:sldId id="381" r:id="rId89"/>
    <p:sldId id="384" r:id="rId90"/>
    <p:sldId id="382" r:id="rId91"/>
    <p:sldId id="398" r:id="rId92"/>
    <p:sldId id="383" r:id="rId93"/>
    <p:sldId id="372" r:id="rId94"/>
    <p:sldId id="386" r:id="rId95"/>
    <p:sldId id="385" r:id="rId96"/>
    <p:sldId id="387" r:id="rId97"/>
    <p:sldId id="388" r:id="rId98"/>
    <p:sldId id="370" r:id="rId99"/>
    <p:sldId id="374" r:id="rId100"/>
    <p:sldId id="373" r:id="rId10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 xmlns:p15="http://schemas.microsoft.com/office/powerpoint/2012/main">
        <p15:guide id="1" orient="horz" pos="2234">
          <p15:clr>
            <a:srgbClr val="A4A3A4"/>
          </p15:clr>
        </p15:guide>
        <p15:guide id="2" pos="29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90000"/>
    <a:srgbClr val="FF5050"/>
    <a:srgbClr val="FF6699"/>
    <a:srgbClr val="D0DD23"/>
    <a:srgbClr val="EBEEF8"/>
    <a:srgbClr val="9CA4E2"/>
    <a:srgbClr val="8E95DB"/>
    <a:srgbClr val="A1AAE3"/>
    <a:srgbClr val="8D94D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horzBarState="maximized">
    <p:restoredLeft sz="15678" autoAdjust="0"/>
    <p:restoredTop sz="94595" autoAdjust="0"/>
  </p:normalViewPr>
  <p:slideViewPr>
    <p:cSldViewPr snapToGrid="0">
      <p:cViewPr>
        <p:scale>
          <a:sx n="100" d="100"/>
          <a:sy n="100" d="100"/>
        </p:scale>
        <p:origin x="-1296" y="-420"/>
      </p:cViewPr>
      <p:guideLst>
        <p:guide orient="horz" pos="2234"/>
        <p:guide pos="2913"/>
      </p:guideLst>
    </p:cSldViewPr>
  </p:slideViewPr>
  <p:notesTextViewPr>
    <p:cViewPr>
      <p:scale>
        <a:sx n="1" d="1"/>
        <a:sy n="1" d="1"/>
      </p:scale>
      <p:origin x="0" y="0"/>
    </p:cViewPr>
  </p:notesTextViewPr>
  <p:sorterViewPr>
    <p:cViewPr>
      <p:scale>
        <a:sx n="66" d="100"/>
        <a:sy n="66" d="100"/>
      </p:scale>
      <p:origin x="0" y="6072"/>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pPr>
                <a:defRPr/>
              </a:pPr>
              <a:t>2017-12-2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pPr>
                <a:defRPr/>
              </a:pPr>
              <a:t>2017-12-2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pPr>
                <a:defRPr/>
              </a:pPr>
              <a:t>2017-12-2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pPr>
                <a:defRPr/>
              </a:pPr>
              <a:t>2017-12-2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pPr>
                <a:defRPr/>
              </a:pPr>
              <a:t>2017-12-2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extLst>
      <p:ext uri="{BB962C8B-B14F-4D97-AF65-F5344CB8AC3E}">
        <p14:creationId xmlns:p14="http://schemas.microsoft.com/office/powerpoint/2010/main" xmlns="" val="20576283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extLst>
      <p:ext uri="{BB962C8B-B14F-4D97-AF65-F5344CB8AC3E}">
        <p14:creationId xmlns:p14="http://schemas.microsoft.com/office/powerpoint/2010/main" xmlns="" val="55194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extLst>
      <p:ext uri="{BB962C8B-B14F-4D97-AF65-F5344CB8AC3E}">
        <p14:creationId xmlns:p14="http://schemas.microsoft.com/office/powerpoint/2010/main" xmlns="" val="17505620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extLst>
      <p:ext uri="{BB962C8B-B14F-4D97-AF65-F5344CB8AC3E}">
        <p14:creationId xmlns:p14="http://schemas.microsoft.com/office/powerpoint/2010/main" xmlns="" val="36244386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extLst>
      <p:ext uri="{BB962C8B-B14F-4D97-AF65-F5344CB8AC3E}">
        <p14:creationId xmlns:p14="http://schemas.microsoft.com/office/powerpoint/2010/main" xmlns="" val="740333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pPr>
                <a:defRPr/>
              </a:pPr>
              <a:t>2017-12-2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extLst>
      <p:ext uri="{BB962C8B-B14F-4D97-AF65-F5344CB8AC3E}">
        <p14:creationId xmlns:p14="http://schemas.microsoft.com/office/powerpoint/2010/main" xmlns="" val="4395231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extLst>
      <p:ext uri="{BB962C8B-B14F-4D97-AF65-F5344CB8AC3E}">
        <p14:creationId xmlns:p14="http://schemas.microsoft.com/office/powerpoint/2010/main" xmlns="" val="1572707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extLst>
      <p:ext uri="{BB962C8B-B14F-4D97-AF65-F5344CB8AC3E}">
        <p14:creationId xmlns:p14="http://schemas.microsoft.com/office/powerpoint/2010/main" xmlns="" val="3564375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extLst>
      <p:ext uri="{BB962C8B-B14F-4D97-AF65-F5344CB8AC3E}">
        <p14:creationId xmlns:p14="http://schemas.microsoft.com/office/powerpoint/2010/main" xmlns="" val="3426022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extLst>
      <p:ext uri="{BB962C8B-B14F-4D97-AF65-F5344CB8AC3E}">
        <p14:creationId xmlns:p14="http://schemas.microsoft.com/office/powerpoint/2010/main" xmlns="" val="4187718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extLst>
      <p:ext uri="{BB962C8B-B14F-4D97-AF65-F5344CB8AC3E}">
        <p14:creationId xmlns:p14="http://schemas.microsoft.com/office/powerpoint/2010/main" xmlns="" val="16665050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extLst>
      <p:ext uri="{BB962C8B-B14F-4D97-AF65-F5344CB8AC3E}">
        <p14:creationId xmlns:p14="http://schemas.microsoft.com/office/powerpoint/2010/main" xmlns="" val="32632857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extLst>
      <p:ext uri="{BB962C8B-B14F-4D97-AF65-F5344CB8AC3E}">
        <p14:creationId xmlns:p14="http://schemas.microsoft.com/office/powerpoint/2010/main" xmlns="" val="810661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extLst>
      <p:ext uri="{BB962C8B-B14F-4D97-AF65-F5344CB8AC3E}">
        <p14:creationId xmlns:p14="http://schemas.microsoft.com/office/powerpoint/2010/main" xmlns="" val="7640946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extLst>
      <p:ext uri="{BB962C8B-B14F-4D97-AF65-F5344CB8AC3E}">
        <p14:creationId xmlns:p14="http://schemas.microsoft.com/office/powerpoint/2010/main" xmlns="" val="176261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pPr>
                <a:defRPr/>
              </a:pPr>
              <a:t>2017-12-2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extLst>
      <p:ext uri="{BB962C8B-B14F-4D97-AF65-F5344CB8AC3E}">
        <p14:creationId xmlns:p14="http://schemas.microsoft.com/office/powerpoint/2010/main" xmlns="" val="2105448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extLst>
      <p:ext uri="{BB962C8B-B14F-4D97-AF65-F5344CB8AC3E}">
        <p14:creationId xmlns:p14="http://schemas.microsoft.com/office/powerpoint/2010/main" xmlns="" val="13339157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extLst>
      <p:ext uri="{BB962C8B-B14F-4D97-AF65-F5344CB8AC3E}">
        <p14:creationId xmlns:p14="http://schemas.microsoft.com/office/powerpoint/2010/main" xmlns="" val="13411054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extLst>
      <p:ext uri="{BB962C8B-B14F-4D97-AF65-F5344CB8AC3E}">
        <p14:creationId xmlns:p14="http://schemas.microsoft.com/office/powerpoint/2010/main" xmlns="" val="33473595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extLst>
      <p:ext uri="{BB962C8B-B14F-4D97-AF65-F5344CB8AC3E}">
        <p14:creationId xmlns:p14="http://schemas.microsoft.com/office/powerpoint/2010/main" xmlns="" val="11177030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extLst>
      <p:ext uri="{BB962C8B-B14F-4D97-AF65-F5344CB8AC3E}">
        <p14:creationId xmlns:p14="http://schemas.microsoft.com/office/powerpoint/2010/main" xmlns="" val="11335873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extLst>
      <p:ext uri="{BB962C8B-B14F-4D97-AF65-F5344CB8AC3E}">
        <p14:creationId xmlns:p14="http://schemas.microsoft.com/office/powerpoint/2010/main" xmlns="" val="41875220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extLst>
      <p:ext uri="{BB962C8B-B14F-4D97-AF65-F5344CB8AC3E}">
        <p14:creationId xmlns:p14="http://schemas.microsoft.com/office/powerpoint/2010/main" xmlns="" val="15662301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extLst>
      <p:ext uri="{BB962C8B-B14F-4D97-AF65-F5344CB8AC3E}">
        <p14:creationId xmlns:p14="http://schemas.microsoft.com/office/powerpoint/2010/main" xmlns="" val="1379157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pPr>
                <a:defRPr/>
              </a:pPr>
              <a:t>2017-12-2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pPr>
                <a:defRPr/>
              </a:pPr>
              <a:t>2017-12-2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pPr>
                <a:defRPr/>
              </a:pPr>
              <a:t>2017-12-2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pPr>
                <a:defRPr/>
              </a:pPr>
              <a:t>2017-12-2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pPr>
                <a:defRPr/>
              </a:pPr>
              <a:t>2017-12-2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pPr>
                <a:defRPr/>
              </a:pPr>
              <a:t>2017-12-2</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extLst>
      <p:ext uri="{BB962C8B-B14F-4D97-AF65-F5344CB8AC3E}">
        <p14:creationId xmlns:p14="http://schemas.microsoft.com/office/powerpoint/2010/main" xmlns="" val="130596381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solidFill>
                  <a:prstClr val="black">
                    <a:tint val="75000"/>
                  </a:prstClr>
                </a:solidFill>
              </a:rPr>
              <a:pPr>
                <a:defRPr/>
              </a:pPr>
              <a:t>2017-12-2</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extLst>
      <p:ext uri="{BB962C8B-B14F-4D97-AF65-F5344CB8AC3E}">
        <p14:creationId xmlns:p14="http://schemas.microsoft.com/office/powerpoint/2010/main" xmlns="" val="162112274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U2%20Active%20reading%20(2).mp3" TargetMode="External"/><Relationship Id="rId7" Type="http://schemas.openxmlformats.org/officeDocument/2006/relationships/image" Target="../media/image4.tif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5.xml"/><Relationship Id="rId7" Type="http://schemas.openxmlformats.org/officeDocument/2006/relationships/slide" Target="slid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6.xml"/><Relationship Id="rId7" Type="http://schemas.openxmlformats.org/officeDocument/2006/relationships/slide" Target="slid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0.xml"/><Relationship Id="rId18" Type="http://schemas.openxmlformats.org/officeDocument/2006/relationships/slide" Target="slide20.xml"/><Relationship Id="rId26" Type="http://schemas.openxmlformats.org/officeDocument/2006/relationships/slide" Target="slide37.xml"/><Relationship Id="rId3" Type="http://schemas.openxmlformats.org/officeDocument/2006/relationships/slide" Target="slide14.xml"/><Relationship Id="rId21" Type="http://schemas.openxmlformats.org/officeDocument/2006/relationships/slide" Target="slide25.xml"/><Relationship Id="rId34" Type="http://schemas.openxmlformats.org/officeDocument/2006/relationships/image" Target="../media/image3.png"/><Relationship Id="rId7" Type="http://schemas.openxmlformats.org/officeDocument/2006/relationships/slide" Target="slide18.xml"/><Relationship Id="rId12" Type="http://schemas.openxmlformats.org/officeDocument/2006/relationships/slide" Target="slide33.xml"/><Relationship Id="rId17" Type="http://schemas.openxmlformats.org/officeDocument/2006/relationships/slide" Target="slide47.xml"/><Relationship Id="rId25" Type="http://schemas.openxmlformats.org/officeDocument/2006/relationships/slide" Target="slide36.xml"/><Relationship Id="rId33" Type="http://schemas.openxmlformats.org/officeDocument/2006/relationships/slide" Target="slide2.xml"/><Relationship Id="rId2" Type="http://schemas.openxmlformats.org/officeDocument/2006/relationships/image" Target="../media/image8.jpeg"/><Relationship Id="rId16" Type="http://schemas.openxmlformats.org/officeDocument/2006/relationships/slide" Target="slide46.xml"/><Relationship Id="rId20" Type="http://schemas.openxmlformats.org/officeDocument/2006/relationships/slide" Target="slide23.xml"/><Relationship Id="rId29" Type="http://schemas.openxmlformats.org/officeDocument/2006/relationships/slide" Target="slide49.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32.xml"/><Relationship Id="rId24" Type="http://schemas.openxmlformats.org/officeDocument/2006/relationships/slide" Target="slide35.xml"/><Relationship Id="rId32" Type="http://schemas.openxmlformats.org/officeDocument/2006/relationships/slide" Target="slide53.xml"/><Relationship Id="rId5" Type="http://schemas.openxmlformats.org/officeDocument/2006/relationships/slide" Target="slide16.xml"/><Relationship Id="rId15" Type="http://schemas.openxmlformats.org/officeDocument/2006/relationships/slide" Target="slide45.xml"/><Relationship Id="rId23" Type="http://schemas.openxmlformats.org/officeDocument/2006/relationships/slide" Target="slide34.xml"/><Relationship Id="rId28" Type="http://schemas.openxmlformats.org/officeDocument/2006/relationships/slide" Target="slide48.xml"/><Relationship Id="rId10" Type="http://schemas.openxmlformats.org/officeDocument/2006/relationships/slide" Target="slide31.xml"/><Relationship Id="rId19" Type="http://schemas.openxmlformats.org/officeDocument/2006/relationships/slide" Target="slide21.xml"/><Relationship Id="rId31" Type="http://schemas.openxmlformats.org/officeDocument/2006/relationships/slide" Target="slide52.xml"/><Relationship Id="rId4" Type="http://schemas.openxmlformats.org/officeDocument/2006/relationships/slide" Target="slide15.xml"/><Relationship Id="rId9" Type="http://schemas.openxmlformats.org/officeDocument/2006/relationships/slide" Target="slide29.xml"/><Relationship Id="rId14" Type="http://schemas.openxmlformats.org/officeDocument/2006/relationships/slide" Target="slide42.xml"/><Relationship Id="rId22" Type="http://schemas.openxmlformats.org/officeDocument/2006/relationships/slide" Target="slide26.xml"/><Relationship Id="rId27" Type="http://schemas.openxmlformats.org/officeDocument/2006/relationships/slide" Target="slide38.xml"/><Relationship Id="rId30" Type="http://schemas.openxmlformats.org/officeDocument/2006/relationships/slide" Target="slide50.xml"/></Relationships>
</file>

<file path=ppt/slides/_rels/slide13.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55.xml"/><Relationship Id="rId3" Type="http://schemas.openxmlformats.org/officeDocument/2006/relationships/slide" Target="slide59.xml"/><Relationship Id="rId7" Type="http://schemas.openxmlformats.org/officeDocument/2006/relationships/slide" Target="slide65.xml"/><Relationship Id="rId12" Type="http://schemas.openxmlformats.org/officeDocument/2006/relationships/slide" Target="slide54.xml"/><Relationship Id="rId17" Type="http://schemas.openxmlformats.org/officeDocument/2006/relationships/image" Target="../media/image3.png"/><Relationship Id="rId2" Type="http://schemas.openxmlformats.org/officeDocument/2006/relationships/image" Target="../media/image8.jpeg"/><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62.xml"/><Relationship Id="rId11" Type="http://schemas.openxmlformats.org/officeDocument/2006/relationships/image" Target="../media/image5.png"/><Relationship Id="rId5" Type="http://schemas.openxmlformats.org/officeDocument/2006/relationships/slide" Target="slide61.xml"/><Relationship Id="rId15" Type="http://schemas.openxmlformats.org/officeDocument/2006/relationships/slide" Target="slide58.xml"/><Relationship Id="rId10" Type="http://schemas.openxmlformats.org/officeDocument/2006/relationships/slide" Target="slide12.xml"/><Relationship Id="rId4" Type="http://schemas.openxmlformats.org/officeDocument/2006/relationships/slide" Target="slide60.xml"/><Relationship Id="rId9" Type="http://schemas.openxmlformats.org/officeDocument/2006/relationships/slide" Target="slide67.xml"/><Relationship Id="rId14" Type="http://schemas.openxmlformats.org/officeDocument/2006/relationships/slide" Target="slide56.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slide" Target="slide12.xml"/><Relationship Id="rId4" Type="http://schemas.openxmlformats.org/officeDocument/2006/relationships/image" Target="../media/image9.png"/><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5.pn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7.pn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3.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25.xml"/><Relationship Id="rId18" Type="http://schemas.openxmlformats.org/officeDocument/2006/relationships/image" Target="../media/image2.png"/><Relationship Id="rId3" Type="http://schemas.openxmlformats.org/officeDocument/2006/relationships/slide" Target="slide14.xml"/><Relationship Id="rId21" Type="http://schemas.openxmlformats.org/officeDocument/2006/relationships/slide" Target="slide2.xml"/><Relationship Id="rId7" Type="http://schemas.openxmlformats.org/officeDocument/2006/relationships/slide" Target="slide16.xml"/><Relationship Id="rId12" Type="http://schemas.openxmlformats.org/officeDocument/2006/relationships/slide" Target="slide68.xml"/><Relationship Id="rId17" Type="http://schemas.openxmlformats.org/officeDocument/2006/relationships/hyperlink" Target="01.mp3" TargetMode="External"/><Relationship Id="rId2" Type="http://schemas.openxmlformats.org/officeDocument/2006/relationships/image" Target="../media/image1.jpeg"/><Relationship Id="rId16" Type="http://schemas.openxmlformats.org/officeDocument/2006/relationships/image" Target="../media/image5.png"/><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slide" Target="slide21.xml"/><Relationship Id="rId5" Type="http://schemas.openxmlformats.org/officeDocument/2006/relationships/slide" Target="slide60.xml"/><Relationship Id="rId15" Type="http://schemas.openxmlformats.org/officeDocument/2006/relationships/slide" Target="slide1.xml"/><Relationship Id="rId10" Type="http://schemas.openxmlformats.org/officeDocument/2006/relationships/slide" Target="slide20.xml"/><Relationship Id="rId19" Type="http://schemas.openxmlformats.org/officeDocument/2006/relationships/slide" Target="slide7.xml"/><Relationship Id="rId4" Type="http://schemas.openxmlformats.org/officeDocument/2006/relationships/slide" Target="slide59.xml"/><Relationship Id="rId9" Type="http://schemas.openxmlformats.org/officeDocument/2006/relationships/slide" Target="slide18.xml"/><Relationship Id="rId14" Type="http://schemas.openxmlformats.org/officeDocument/2006/relationships/slide" Target="slide26.xml"/><Relationship Id="rId22"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20.png"/><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3.pn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21.png"/><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2.xml"/><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10.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23.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image" Target="../media/image3.png"/><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3.xml"/><Relationship Id="rId7" Type="http://schemas.openxmlformats.org/officeDocument/2006/relationships/image" Target="../media/image26.png"/><Relationship Id="rId12"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slide" Target="slide12.xml"/><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slide" Target="slide2.xml"/></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hyperlink" Target="02.mp3" TargetMode="External"/><Relationship Id="rId13" Type="http://schemas.openxmlformats.org/officeDocument/2006/relationships/image" Target="../media/image3.png"/><Relationship Id="rId3" Type="http://schemas.openxmlformats.org/officeDocument/2006/relationships/slide" Target="slide28.xml"/><Relationship Id="rId7" Type="http://schemas.openxmlformats.org/officeDocument/2006/relationships/slide" Target="slide31.xml"/><Relationship Id="rId12"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image" Target="../media/image6.png"/><Relationship Id="rId5" Type="http://schemas.openxmlformats.org/officeDocument/2006/relationships/slide" Target="slide62.xml"/><Relationship Id="rId15" Type="http://schemas.openxmlformats.org/officeDocument/2006/relationships/image" Target="../media/image5.png"/><Relationship Id="rId10" Type="http://schemas.openxmlformats.org/officeDocument/2006/relationships/slide" Target="slide8.xml"/><Relationship Id="rId4" Type="http://schemas.openxmlformats.org/officeDocument/2006/relationships/slide" Target="slide61.xml"/><Relationship Id="rId9" Type="http://schemas.openxmlformats.org/officeDocument/2006/relationships/image" Target="../media/image2.png"/><Relationship Id="rId14" Type="http://schemas.openxmlformats.org/officeDocument/2006/relationships/slide" Target="slide1.xml"/></Relationships>
</file>

<file path=ppt/slides/_rels/slide3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image" Target="../media/image3.png"/><Relationship Id="rId4" Type="http://schemas.openxmlformats.org/officeDocument/2006/relationships/slide" Target="slide2.xml"/><Relationship Id="rId9"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10"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slide" Target="slide3.xml"/></Relationships>
</file>

<file path=ppt/slides/_rels/slide3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2.xml"/><Relationship Id="rId7"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4.xml"/><Relationship Id="rId10"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7.xml"/><Relationship Id="rId7"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9.png"/><Relationship Id="rId5" Type="http://schemas.openxmlformats.org/officeDocument/2006/relationships/image" Target="../media/image31.png"/><Relationship Id="rId10" Type="http://schemas.openxmlformats.org/officeDocument/2006/relationships/slide" Target="slide4.xml"/><Relationship Id="rId4" Type="http://schemas.openxmlformats.org/officeDocument/2006/relationships/image" Target="../media/image10.png"/><Relationship Id="rId9"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10" Type="http://schemas.openxmlformats.org/officeDocument/2006/relationships/image" Target="../media/image9.png"/><Relationship Id="rId4" Type="http://schemas.openxmlformats.org/officeDocument/2006/relationships/image" Target="../media/image32.png"/><Relationship Id="rId9" Type="http://schemas.openxmlformats.org/officeDocument/2006/relationships/slide" Target="slide4.xml"/></Relationships>
</file>

<file path=ppt/slides/_rels/slide35.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6.xml"/><Relationship Id="rId7"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9.png"/><Relationship Id="rId5" Type="http://schemas.openxmlformats.org/officeDocument/2006/relationships/image" Target="../media/image33.png"/><Relationship Id="rId10" Type="http://schemas.openxmlformats.org/officeDocument/2006/relationships/slide" Target="slide4.xml"/><Relationship Id="rId4" Type="http://schemas.openxmlformats.org/officeDocument/2006/relationships/image" Target="../media/image10.png"/><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35.xml"/><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34.png"/><Relationship Id="rId5" Type="http://schemas.openxmlformats.org/officeDocument/2006/relationships/slide" Target="slide2.xml"/><Relationship Id="rId10"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slide" Target="slide4.xml"/></Relationships>
</file>

<file path=ppt/slides/_rels/slide37.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3.xml"/><Relationship Id="rId7"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9.png"/><Relationship Id="rId5" Type="http://schemas.openxmlformats.org/officeDocument/2006/relationships/image" Target="../media/image35.png"/><Relationship Id="rId10" Type="http://schemas.openxmlformats.org/officeDocument/2006/relationships/slide" Target="slide4.xml"/><Relationship Id="rId4" Type="http://schemas.openxmlformats.org/officeDocument/2006/relationships/image" Target="../media/image10.png"/><Relationship Id="rId9"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8.xml"/><Relationship Id="rId7"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5.xml"/><Relationship Id="rId4" Type="http://schemas.openxmlformats.org/officeDocument/2006/relationships/image" Target="../media/image5.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9.xml"/><Relationship Id="rId18" Type="http://schemas.openxmlformats.org/officeDocument/2006/relationships/image" Target="../media/image5.png"/><Relationship Id="rId3" Type="http://schemas.openxmlformats.org/officeDocument/2006/relationships/slide" Target="slide32.xml"/><Relationship Id="rId7" Type="http://schemas.openxmlformats.org/officeDocument/2006/relationships/slide" Target="slide35.xml"/><Relationship Id="rId12" Type="http://schemas.openxmlformats.org/officeDocument/2006/relationships/image" Target="../media/image2.png"/><Relationship Id="rId17" Type="http://schemas.openxmlformats.org/officeDocument/2006/relationships/slide" Target="slide1.xml"/><Relationship Id="rId2" Type="http://schemas.openxmlformats.org/officeDocument/2006/relationships/image" Target="../media/image1.jpe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hyperlink" Target="03.mp3" TargetMode="External"/><Relationship Id="rId5" Type="http://schemas.openxmlformats.org/officeDocument/2006/relationships/slide" Target="slide65.xml"/><Relationship Id="rId15" Type="http://schemas.openxmlformats.org/officeDocument/2006/relationships/slide" Target="slide2.xml"/><Relationship Id="rId10" Type="http://schemas.openxmlformats.org/officeDocument/2006/relationships/slide" Target="slide67.xml"/><Relationship Id="rId4" Type="http://schemas.openxmlformats.org/officeDocument/2006/relationships/slide" Target="slide33.xml"/><Relationship Id="rId9" Type="http://schemas.openxmlformats.org/officeDocument/2006/relationships/slide" Target="slide37.xml"/><Relationship Id="rId1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40.xml"/><Relationship Id="rId7"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image" Target="../media/image3.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42.xml"/><Relationship Id="rId7"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10" Type="http://schemas.openxmlformats.org/officeDocument/2006/relationships/image" Target="../media/image9.png"/><Relationship Id="rId4" Type="http://schemas.openxmlformats.org/officeDocument/2006/relationships/image" Target="../media/image39.png"/><Relationship Id="rId9" Type="http://schemas.openxmlformats.org/officeDocument/2006/relationships/slide" Target="slide5.xml"/></Relationships>
</file>

<file path=ppt/slides/_rels/slide4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4.xml"/><Relationship Id="rId6" Type="http://schemas.openxmlformats.org/officeDocument/2006/relationships/slide" Target="slide12.xml"/><Relationship Id="rId5" Type="http://schemas.openxmlformats.org/officeDocument/2006/relationships/image" Target="../media/image3.png"/><Relationship Id="rId4" Type="http://schemas.openxmlformats.org/officeDocument/2006/relationships/slide" Target="slide2.xml"/><Relationship Id="rId9" Type="http://schemas.openxmlformats.org/officeDocument/2006/relationships/image" Target="../media/image9.png"/></Relationships>
</file>

<file path=ppt/slides/_rels/slide4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10" Type="http://schemas.openxmlformats.org/officeDocument/2006/relationships/image" Target="../media/image9.png"/><Relationship Id="rId4" Type="http://schemas.openxmlformats.org/officeDocument/2006/relationships/image" Target="../media/image40.png"/><Relationship Id="rId9" Type="http://schemas.openxmlformats.org/officeDocument/2006/relationships/slide" Target="slide5.xml"/></Relationships>
</file>

<file path=ppt/slides/_rels/slide4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10" Type="http://schemas.openxmlformats.org/officeDocument/2006/relationships/image" Target="../media/image9.png"/><Relationship Id="rId4" Type="http://schemas.openxmlformats.org/officeDocument/2006/relationships/image" Target="../media/image41.png"/><Relationship Id="rId9" Type="http://schemas.openxmlformats.org/officeDocument/2006/relationships/slide" Target="slide5.xml"/></Relationships>
</file>

<file path=ppt/slides/_rels/slide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10" Type="http://schemas.openxmlformats.org/officeDocument/2006/relationships/image" Target="../media/image9.png"/><Relationship Id="rId4" Type="http://schemas.openxmlformats.org/officeDocument/2006/relationships/image" Target="../media/image42.png"/><Relationship Id="rId9" Type="http://schemas.openxmlformats.org/officeDocument/2006/relationships/slide" Target="slide5.xml"/></Relationships>
</file>

<file path=ppt/slides/_rels/slide5.xml.rels><?xml version="1.0" encoding="UTF-8" standalone="yes"?>
<Relationships xmlns="http://schemas.openxmlformats.org/package/2006/relationships"><Relationship Id="rId8" Type="http://schemas.openxmlformats.org/officeDocument/2006/relationships/hyperlink" Target="04.mp3" TargetMode="External"/><Relationship Id="rId13" Type="http://schemas.openxmlformats.org/officeDocument/2006/relationships/image" Target="../media/image3.png"/><Relationship Id="rId3" Type="http://schemas.openxmlformats.org/officeDocument/2006/relationships/slide" Target="slide69.xml"/><Relationship Id="rId7" Type="http://schemas.openxmlformats.org/officeDocument/2006/relationships/slide" Target="slide49.xml"/><Relationship Id="rId12"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slide" Target="slide48.xml"/><Relationship Id="rId11" Type="http://schemas.openxmlformats.org/officeDocument/2006/relationships/image" Target="../media/image6.png"/><Relationship Id="rId5" Type="http://schemas.openxmlformats.org/officeDocument/2006/relationships/slide" Target="slide47.xml"/><Relationship Id="rId15" Type="http://schemas.openxmlformats.org/officeDocument/2006/relationships/image" Target="../media/image5.png"/><Relationship Id="rId10" Type="http://schemas.openxmlformats.org/officeDocument/2006/relationships/slide" Target="slide10.xml"/><Relationship Id="rId4" Type="http://schemas.openxmlformats.org/officeDocument/2006/relationships/slide" Target="slide46.xml"/><Relationship Id="rId9" Type="http://schemas.openxmlformats.org/officeDocument/2006/relationships/image" Target="../media/image2.png"/><Relationship Id="rId14" Type="http://schemas.openxmlformats.org/officeDocument/2006/relationships/slide" Target="slide1.xml"/></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0.xml"/><Relationship Id="rId7"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6.xml"/><Relationship Id="rId4" Type="http://schemas.openxmlformats.org/officeDocument/2006/relationships/image" Target="../media/image5.png"/><Relationship Id="rId9"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10" Type="http://schemas.openxmlformats.org/officeDocument/2006/relationships/image" Target="../media/image9.png"/><Relationship Id="rId4" Type="http://schemas.openxmlformats.org/officeDocument/2006/relationships/image" Target="../media/image44.png"/><Relationship Id="rId9" Type="http://schemas.openxmlformats.org/officeDocument/2006/relationships/slide" Target="slide6.xml"/></Relationships>
</file>

<file path=ppt/slides/_rels/slide5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10" Type="http://schemas.openxmlformats.org/officeDocument/2006/relationships/image" Target="../media/image9.png"/><Relationship Id="rId4" Type="http://schemas.openxmlformats.org/officeDocument/2006/relationships/image" Target="../media/image45.png"/><Relationship Id="rId9" Type="http://schemas.openxmlformats.org/officeDocument/2006/relationships/slide" Target="slide6.xml"/></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3.xml"/><Relationship Id="rId7"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slide" Target="slide6.xml"/></Relationships>
</file>

<file path=ppt/slides/_rels/slide5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slide" Target="slide13.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10" Type="http://schemas.openxmlformats.org/officeDocument/2006/relationships/image" Target="../media/image9.png"/><Relationship Id="rId4" Type="http://schemas.openxmlformats.org/officeDocument/2006/relationships/image" Target="../media/image47.png"/><Relationship Id="rId9" Type="http://schemas.openxmlformats.org/officeDocument/2006/relationships/slide" Target="slide6.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3.png"/><Relationship Id="rId4" Type="http://schemas.openxmlformats.org/officeDocument/2006/relationships/slide" Target="slide2.xml"/></Relationships>
</file>

<file path=ppt/slides/_rels/slide57.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5.xml"/><Relationship Id="rId7"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s/_rels/slide58.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6.xml"/><Relationship Id="rId7"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2.xml"/><Relationship Id="rId7" Type="http://schemas.openxmlformats.org/officeDocument/2006/relationships/image" Target="../media/image49.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slide" Target="slide13.xml"/></Relationships>
</file>

<file path=ppt/slides/_rels/slide6.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6.png"/><Relationship Id="rId3" Type="http://schemas.openxmlformats.org/officeDocument/2006/relationships/slide" Target="slide58.xml"/><Relationship Id="rId7" Type="http://schemas.openxmlformats.org/officeDocument/2006/relationships/slide" Target="slide53.xml"/><Relationship Id="rId12" Type="http://schemas.openxmlformats.org/officeDocument/2006/relationships/slide" Target="slide11.xml"/><Relationship Id="rId17" Type="http://schemas.openxmlformats.org/officeDocument/2006/relationships/image" Target="../media/image5.png"/><Relationship Id="rId2" Type="http://schemas.openxmlformats.org/officeDocument/2006/relationships/image" Target="../media/image1.jpeg"/><Relationship Id="rId16"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slide" Target="slide52.xml"/><Relationship Id="rId11" Type="http://schemas.openxmlformats.org/officeDocument/2006/relationships/image" Target="../media/image2.png"/><Relationship Id="rId5" Type="http://schemas.openxmlformats.org/officeDocument/2006/relationships/slide" Target="slide50.xml"/><Relationship Id="rId15" Type="http://schemas.openxmlformats.org/officeDocument/2006/relationships/image" Target="../media/image3.png"/><Relationship Id="rId10" Type="http://schemas.openxmlformats.org/officeDocument/2006/relationships/hyperlink" Target="05.mp3" TargetMode="External"/><Relationship Id="rId4" Type="http://schemas.openxmlformats.org/officeDocument/2006/relationships/slide" Target="slide70.xml"/><Relationship Id="rId9" Type="http://schemas.openxmlformats.org/officeDocument/2006/relationships/slide" Target="slide55.xml"/><Relationship Id="rId14" Type="http://schemas.openxmlformats.org/officeDocument/2006/relationships/slide" Target="slide2.xml"/></Relationships>
</file>

<file path=ppt/slides/_rels/slide6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0.png"/><Relationship Id="rId7" Type="http://schemas.openxmlformats.org/officeDocument/2006/relationships/image" Target="../media/image53.png"/><Relationship Id="rId12"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png"/><Relationship Id="rId5" Type="http://schemas.openxmlformats.org/officeDocument/2006/relationships/image" Target="../media/image51.png"/><Relationship Id="rId10" Type="http://schemas.openxmlformats.org/officeDocument/2006/relationships/slide" Target="slide13.xml"/><Relationship Id="rId4" Type="http://schemas.openxmlformats.org/officeDocument/2006/relationships/image" Target="../media/image50.png"/><Relationship Id="rId9"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xml"/><Relationship Id="rId7" Type="http://schemas.openxmlformats.org/officeDocument/2006/relationships/image" Target="../media/image5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slide" Target="slide13.xml"/><Relationship Id="rId4" Type="http://schemas.openxmlformats.org/officeDocument/2006/relationships/image" Target="../media/image9.png"/><Relationship Id="rId9" Type="http://schemas.openxmlformats.org/officeDocument/2006/relationships/image" Target="../media/image3.png"/></Relationships>
</file>

<file path=ppt/slides/_rels/slide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slide" Target="slide13.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62.xml"/><Relationship Id="rId7"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slide" Target="slide3.xml"/></Relationships>
</file>

<file path=ppt/slides/_rels/slide6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4.xml"/><Relationship Id="rId7"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38.xml"/><Relationship Id="rId6" Type="http://schemas.openxmlformats.org/officeDocument/2006/relationships/slide" Target="slide2.xml"/><Relationship Id="rId11" Type="http://schemas.openxmlformats.org/officeDocument/2006/relationships/image" Target="../media/image18.png"/><Relationship Id="rId5" Type="http://schemas.openxmlformats.org/officeDocument/2006/relationships/image" Target="../media/image58.png"/><Relationship Id="rId10" Type="http://schemas.openxmlformats.org/officeDocument/2006/relationships/image" Target="../media/image59.png"/><Relationship Id="rId4" Type="http://schemas.openxmlformats.org/officeDocument/2006/relationships/image" Target="../media/image9.png"/><Relationship Id="rId9" Type="http://schemas.openxmlformats.org/officeDocument/2006/relationships/image" Target="../media/image5.png"/></Relationships>
</file>

<file path=ppt/slides/_rels/slide6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4.xml"/><Relationship Id="rId7"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slide" Target="slide13.xml"/></Relationships>
</file>

<file path=ppt/slides/_rels/slide66.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9.png"/><Relationship Id="rId5" Type="http://schemas.openxmlformats.org/officeDocument/2006/relationships/image" Target="../media/image61.png"/><Relationship Id="rId10" Type="http://schemas.openxmlformats.org/officeDocument/2006/relationships/slide" Target="slide4.xml"/><Relationship Id="rId4" Type="http://schemas.openxmlformats.org/officeDocument/2006/relationships/image" Target="../media/image60.png"/><Relationship Id="rId9" Type="http://schemas.openxmlformats.org/officeDocument/2006/relationships/image" Target="../media/image5.png"/></Relationships>
</file>

<file path=ppt/slides/_rels/slide67.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9.png"/><Relationship Id="rId5" Type="http://schemas.openxmlformats.org/officeDocument/2006/relationships/image" Target="../media/image63.png"/><Relationship Id="rId10" Type="http://schemas.openxmlformats.org/officeDocument/2006/relationships/slide" Target="slide4.xml"/><Relationship Id="rId4" Type="http://schemas.openxmlformats.org/officeDocument/2006/relationships/image" Target="../media/image62.jpeg"/><Relationship Id="rId9"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slide" Target="slide23.xml"/><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5.png"/><Relationship Id="rId4" Type="http://schemas.openxmlformats.org/officeDocument/2006/relationships/slide" Target="slide2.xml"/></Relationships>
</file>

<file path=ppt/slides/_rels/slide69.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2.xml"/><Relationship Id="rId7" Type="http://schemas.openxmlformats.org/officeDocument/2006/relationships/image" Target="../media/image10.png"/><Relationship Id="rId12" Type="http://schemas.openxmlformats.org/officeDocument/2006/relationships/slide" Target="slide45.xml"/><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slide" Target="slide42.xml"/><Relationship Id="rId5" Type="http://schemas.openxmlformats.org/officeDocument/2006/relationships/slide" Target="slide5.xml"/><Relationship Id="rId10" Type="http://schemas.openxmlformats.org/officeDocument/2006/relationships/slide" Target="slide40.xml"/><Relationship Id="rId4" Type="http://schemas.openxmlformats.org/officeDocument/2006/relationships/image" Target="../media/image3.png"/><Relationship Id="rId9" Type="http://schemas.openxmlformats.org/officeDocument/2006/relationships/slide" Target="slide38.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image" Target="../media/image3.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65.png"/><Relationship Id="rId4" Type="http://schemas.openxmlformats.org/officeDocument/2006/relationships/slide" Target="slide6.xml"/></Relationships>
</file>

<file path=ppt/slides/_rels/slide71.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65.png"/><Relationship Id="rId4" Type="http://schemas.openxmlformats.org/officeDocument/2006/relationships/slide" Target="slide6.xml"/></Relationships>
</file>

<file path=ppt/slides/_rels/slide7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73.xml"/><Relationship Id="rId7" Type="http://schemas.openxmlformats.org/officeDocument/2006/relationships/slide" Target="slide2.xml"/><Relationship Id="rId2" Type="http://schemas.openxmlformats.org/officeDocument/2006/relationships/image" Target="../media/image66.jpeg"/><Relationship Id="rId1" Type="http://schemas.openxmlformats.org/officeDocument/2006/relationships/slideLayout" Target="../slideLayouts/slideLayout14.xml"/><Relationship Id="rId6" Type="http://schemas.openxmlformats.org/officeDocument/2006/relationships/slide" Target="slide95.xml"/><Relationship Id="rId5" Type="http://schemas.openxmlformats.org/officeDocument/2006/relationships/slide" Target="slide83.xml"/><Relationship Id="rId4" Type="http://schemas.openxmlformats.org/officeDocument/2006/relationships/slide" Target="slide78.xml"/></Relationships>
</file>

<file path=ppt/slides/_rels/slide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74.xml"/><Relationship Id="rId7" Type="http://schemas.openxmlformats.org/officeDocument/2006/relationships/slide" Target="slide72.xml"/><Relationship Id="rId2" Type="http://schemas.openxmlformats.org/officeDocument/2006/relationships/image" Target="../media/image66.jpeg"/><Relationship Id="rId1" Type="http://schemas.openxmlformats.org/officeDocument/2006/relationships/slideLayout" Target="../slideLayouts/slideLayout14.xml"/><Relationship Id="rId6" Type="http://schemas.openxmlformats.org/officeDocument/2006/relationships/slide" Target="slide77.xml"/><Relationship Id="rId5" Type="http://schemas.openxmlformats.org/officeDocument/2006/relationships/slide" Target="slide76.xml"/><Relationship Id="rId10" Type="http://schemas.openxmlformats.org/officeDocument/2006/relationships/image" Target="../media/image3.png"/><Relationship Id="rId4" Type="http://schemas.openxmlformats.org/officeDocument/2006/relationships/slide" Target="slide75.xml"/><Relationship Id="rId9" Type="http://schemas.openxmlformats.org/officeDocument/2006/relationships/slide" Target="slide2.xml"/></Relationships>
</file>

<file path=ppt/slides/_rels/slide74.xml.rels><?xml version="1.0" encoding="UTF-8" standalone="yes"?>
<Relationships xmlns="http://schemas.openxmlformats.org/package/2006/relationships"><Relationship Id="rId3" Type="http://schemas.openxmlformats.org/officeDocument/2006/relationships/slide" Target="slide73.xml"/><Relationship Id="rId7" Type="http://schemas.openxmlformats.org/officeDocument/2006/relationships/image" Target="../media/image3.png"/><Relationship Id="rId2" Type="http://schemas.openxmlformats.org/officeDocument/2006/relationships/image" Target="../media/image66.jpeg"/><Relationship Id="rId1" Type="http://schemas.openxmlformats.org/officeDocument/2006/relationships/slideLayout" Target="../slideLayouts/slideLayout14.xml"/><Relationship Id="rId6" Type="http://schemas.openxmlformats.org/officeDocument/2006/relationships/slide" Target="slide2.xml"/><Relationship Id="rId5" Type="http://schemas.openxmlformats.org/officeDocument/2006/relationships/image" Target="../media/image18.png"/><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14.xml"/><Relationship Id="rId6" Type="http://schemas.openxmlformats.org/officeDocument/2006/relationships/slide" Target="slide73.xml"/><Relationship Id="rId5" Type="http://schemas.openxmlformats.org/officeDocument/2006/relationships/image" Target="../media/image3.png"/><Relationship Id="rId4" Type="http://schemas.openxmlformats.org/officeDocument/2006/relationships/slide" Target="slide2.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14.xml"/><Relationship Id="rId6" Type="http://schemas.openxmlformats.org/officeDocument/2006/relationships/slide" Target="slide73.xml"/><Relationship Id="rId5" Type="http://schemas.openxmlformats.org/officeDocument/2006/relationships/image" Target="../media/image3.png"/><Relationship Id="rId4" Type="http://schemas.openxmlformats.org/officeDocument/2006/relationships/slide" Target="slide2.xml"/></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14.xml"/><Relationship Id="rId6" Type="http://schemas.openxmlformats.org/officeDocument/2006/relationships/slide" Target="slide73.xml"/><Relationship Id="rId5" Type="http://schemas.openxmlformats.org/officeDocument/2006/relationships/image" Target="../media/image3.png"/><Relationship Id="rId4" Type="http://schemas.openxmlformats.org/officeDocument/2006/relationships/slide" Target="slide2.xml"/></Relationships>
</file>

<file path=ppt/slides/_rels/slide7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79.xml"/><Relationship Id="rId7" Type="http://schemas.openxmlformats.org/officeDocument/2006/relationships/slide" Target="slide72.xml"/><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slide" Target="slide81.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png"/><Relationship Id="rId4" Type="http://schemas.openxmlformats.org/officeDocument/2006/relationships/slide" Target="slide78.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3.xml"/><Relationship Id="rId7" Type="http://schemas.openxmlformats.org/officeDocument/2006/relationships/slide" Target="slid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slide" Target="slide79.xml"/><Relationship Id="rId7" Type="http://schemas.openxmlformats.org/officeDocument/2006/relationships/image" Target="../media/image3.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0.png"/><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image" Target="../media/image3.png"/><Relationship Id="rId4" Type="http://schemas.openxmlformats.org/officeDocument/2006/relationships/slide" Target="slide2.xml"/></Relationships>
</file>

<file path=ppt/slides/_rels/slide82.xml.rels><?xml version="1.0" encoding="UTF-8" standalone="yes"?>
<Relationships xmlns="http://schemas.openxmlformats.org/package/2006/relationships"><Relationship Id="rId3" Type="http://schemas.openxmlformats.org/officeDocument/2006/relationships/slide" Target="slide81.xml"/><Relationship Id="rId7" Type="http://schemas.openxmlformats.org/officeDocument/2006/relationships/image" Target="../media/image3.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0.png"/><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84.xml"/><Relationship Id="rId7" Type="http://schemas.openxmlformats.org/officeDocument/2006/relationships/slide" Target="slide72.xml"/><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slide" Target="slide92.xml"/></Relationships>
</file>

<file path=ppt/slides/_rels/slide8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85.xml"/><Relationship Id="rId7" Type="http://schemas.openxmlformats.org/officeDocument/2006/relationships/slide" Target="slide83.xml"/><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slide" Target="slide87.xml"/><Relationship Id="rId10" Type="http://schemas.openxmlformats.org/officeDocument/2006/relationships/image" Target="../media/image3.png"/><Relationship Id="rId4" Type="http://schemas.openxmlformats.org/officeDocument/2006/relationships/slide" Target="slide86.xml"/><Relationship Id="rId9" Type="http://schemas.openxmlformats.org/officeDocument/2006/relationships/slide" Target="slide2.xml"/></Relationships>
</file>

<file path=ppt/slides/_rels/slide85.xml.rels><?xml version="1.0" encoding="UTF-8" standalone="yes"?>
<Relationships xmlns="http://schemas.openxmlformats.org/package/2006/relationships"><Relationship Id="rId3" Type="http://schemas.openxmlformats.org/officeDocument/2006/relationships/slide" Target="slide84.xml"/><Relationship Id="rId7" Type="http://schemas.openxmlformats.org/officeDocument/2006/relationships/image" Target="../media/image3.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8.png"/><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84.xml"/><Relationship Id="rId5" Type="http://schemas.openxmlformats.org/officeDocument/2006/relationships/image" Target="../media/image3.png"/><Relationship Id="rId4" Type="http://schemas.openxmlformats.org/officeDocument/2006/relationships/slide" Target="slide2.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84.xml"/><Relationship Id="rId5" Type="http://schemas.openxmlformats.org/officeDocument/2006/relationships/image" Target="../media/image3.png"/><Relationship Id="rId4" Type="http://schemas.openxmlformats.org/officeDocument/2006/relationships/slide" Target="slide2.xml"/></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26.xml"/><Relationship Id="rId6" Type="http://schemas.openxmlformats.org/officeDocument/2006/relationships/slide" Target="slide84.xml"/><Relationship Id="rId5" Type="http://schemas.openxmlformats.org/officeDocument/2006/relationships/image" Target="../media/image3.png"/><Relationship Id="rId4" Type="http://schemas.openxmlformats.org/officeDocument/2006/relationships/slide" Target="slide2.xml"/></Relationships>
</file>

<file path=ppt/slides/_rels/slide8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84.xml"/><Relationship Id="rId5" Type="http://schemas.openxmlformats.org/officeDocument/2006/relationships/image" Target="../media/image3.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4.xml"/><Relationship Id="rId7" Type="http://schemas.openxmlformats.org/officeDocument/2006/relationships/slide" Target="slid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84.xml"/><Relationship Id="rId5" Type="http://schemas.openxmlformats.org/officeDocument/2006/relationships/image" Target="../media/image3.png"/><Relationship Id="rId4" Type="http://schemas.openxmlformats.org/officeDocument/2006/relationships/slide" Target="slide2.xml"/></Relationships>
</file>

<file path=ppt/slides/_rels/slide91.xml.rels><?xml version="1.0" encoding="UTF-8" standalone="yes"?>
<Relationships xmlns="http://schemas.openxmlformats.org/package/2006/relationships"><Relationship Id="rId3" Type="http://schemas.openxmlformats.org/officeDocument/2006/relationships/slide" Target="slide90.xml"/><Relationship Id="rId7" Type="http://schemas.openxmlformats.org/officeDocument/2006/relationships/image" Target="../media/image3.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0.png"/><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83.xml"/><Relationship Id="rId5" Type="http://schemas.openxmlformats.org/officeDocument/2006/relationships/image" Target="../media/image3.png"/><Relationship Id="rId4" Type="http://schemas.openxmlformats.org/officeDocument/2006/relationships/slide" Target="slide2.xml"/></Relationships>
</file>

<file path=ppt/slides/_rels/slide93.xml.rels><?xml version="1.0" encoding="UTF-8" standalone="yes"?>
<Relationships xmlns="http://schemas.openxmlformats.org/package/2006/relationships"><Relationship Id="rId3" Type="http://schemas.openxmlformats.org/officeDocument/2006/relationships/slide" Target="slide92.xml"/><Relationship Id="rId7" Type="http://schemas.openxmlformats.org/officeDocument/2006/relationships/image" Target="../media/image3.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8.png"/><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image" Target="../media/image3.png"/><Relationship Id="rId4" Type="http://schemas.openxmlformats.org/officeDocument/2006/relationships/slide" Target="slide2.xml"/></Relationships>
</file>

<file path=ppt/slides/_rels/slide9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96.xml"/><Relationship Id="rId7" Type="http://schemas.openxmlformats.org/officeDocument/2006/relationships/slide" Target="slide72.xml"/><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slide" Target="slide97.xml"/></Relationships>
</file>

<file path=ppt/slides/_rels/slide96.xml.rels><?xml version="1.0" encoding="UTF-8" standalone="yes"?>
<Relationships xmlns="http://schemas.openxmlformats.org/package/2006/relationships"><Relationship Id="rId3" Type="http://schemas.openxmlformats.org/officeDocument/2006/relationships/slide" Target="slide95.xml"/><Relationship Id="rId7" Type="http://schemas.openxmlformats.org/officeDocument/2006/relationships/image" Target="../media/image3.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8.png"/><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slide" Target="slide95.xml"/><Relationship Id="rId5" Type="http://schemas.openxmlformats.org/officeDocument/2006/relationships/image" Target="../media/image3.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sym typeface="Arial" charset="0"/>
              </a:rPr>
              <a:t>Text</a:t>
            </a:r>
          </a:p>
        </p:txBody>
      </p:sp>
      <p:pic>
        <p:nvPicPr>
          <p:cNvPr id="13" name="图片 8" descr="音频">
            <a:hlinkClick r:id="rId3" action="ppaction://hlinkfile"/>
          </p:cNvPr>
          <p:cNvPicPr>
            <a:picLocks noChangeAspect="1" noChangeArrowheads="1"/>
          </p:cNvPicPr>
          <p:nvPr/>
        </p:nvPicPr>
        <p:blipFill>
          <a:blip r:embed="rId4" cstate="print"/>
          <a:srcRect/>
          <a:stretch>
            <a:fillRect/>
          </a:stretch>
        </p:blipFill>
        <p:spPr bwMode="auto">
          <a:xfrm>
            <a:off x="8486956" y="684752"/>
            <a:ext cx="476250" cy="533400"/>
          </a:xfrm>
          <a:prstGeom prst="rect">
            <a:avLst/>
          </a:prstGeom>
          <a:noFill/>
          <a:ln w="9525">
            <a:noFill/>
            <a:miter lim="800000"/>
            <a:headEnd/>
            <a:tailEnd/>
          </a:ln>
        </p:spPr>
      </p:pic>
      <p:sp>
        <p:nvSpPr>
          <p:cNvPr id="15" name="矩形 14"/>
          <p:cNvSpPr/>
          <p:nvPr/>
        </p:nvSpPr>
        <p:spPr>
          <a:xfrm>
            <a:off x="3133650" y="800993"/>
            <a:ext cx="2045753" cy="584775"/>
          </a:xfrm>
          <a:prstGeom prst="rect">
            <a:avLst/>
          </a:prstGeom>
        </p:spPr>
        <p:txBody>
          <a:bodyPr wrap="none">
            <a:spAutoFit/>
          </a:bodyPr>
          <a:lstStyle/>
          <a:p>
            <a:r>
              <a:rPr lang="en-US" altLang="zh-CN" sz="3200" b="1" dirty="0" smtClean="0">
                <a:latin typeface="Palatino Linotype" pitchFamily="18" charset="0"/>
              </a:rPr>
              <a:t>Chocolate</a:t>
            </a:r>
            <a:endParaRPr lang="zh-CN" altLang="en-US" sz="3200" dirty="0">
              <a:latin typeface="Palatino Linotype" pitchFamily="18" charset="0"/>
            </a:endParaRPr>
          </a:p>
        </p:txBody>
      </p:sp>
      <p:pic>
        <p:nvPicPr>
          <p:cNvPr id="7"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2" name="图片 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01373" y="1403124"/>
            <a:ext cx="6899628" cy="517558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207686" y="6092825"/>
            <a:ext cx="744538" cy="53975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
        <p:nvSpPr>
          <p:cNvPr id="8" name="内容占位符 1"/>
          <p:cNvSpPr>
            <a:spLocks noGrp="1"/>
          </p:cNvSpPr>
          <p:nvPr>
            <p:ph idx="4294967295"/>
          </p:nvPr>
        </p:nvSpPr>
        <p:spPr bwMode="auto">
          <a:xfrm>
            <a:off x="250825" y="768548"/>
            <a:ext cx="8569325" cy="519410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eaLnBrk="1" hangingPunct="1">
              <a:buFont typeface="Arial" charset="0"/>
              <a:buNone/>
            </a:pPr>
            <a:endParaRPr lang="zh-CN" altLang="en-US" b="1" dirty="0" smtClean="0"/>
          </a:p>
          <a:p>
            <a:pPr marL="180975" lvl="1" indent="-180975" algn="just" fontAlgn="b">
              <a:lnSpc>
                <a:spcPct val="150000"/>
              </a:lnSpc>
              <a:buNone/>
            </a:pPr>
            <a:r>
              <a:rPr lang="en-US" altLang="zh-CN" sz="2400" dirty="0" smtClean="0"/>
              <a:t> </a:t>
            </a:r>
            <a:r>
              <a:rPr lang="en-US" altLang="zh-CN" sz="1800" dirty="0" smtClean="0">
                <a:solidFill>
                  <a:schemeClr val="hlink"/>
                </a:solidFill>
                <a:latin typeface="Times New Roman" pitchFamily="18" charset="0"/>
              </a:rPr>
              <a:t>4          </a:t>
            </a:r>
            <a:r>
              <a:rPr lang="zh-CN" altLang="en-US" dirty="0" smtClean="0"/>
              <a:t>我们</a:t>
            </a:r>
            <a:r>
              <a:rPr lang="zh-CN" altLang="en-US" dirty="0"/>
              <a:t>知道，大多数人都喜欢吃巧克力。但是，是什么原因使巧克力出奇地畅销？又是什么</a:t>
            </a:r>
            <a:r>
              <a:rPr lang="zh-CN" altLang="en-US" dirty="0" smtClean="0"/>
              <a:t>原因导致</a:t>
            </a:r>
            <a:r>
              <a:rPr lang="zh-CN" altLang="en-US" dirty="0"/>
              <a:t>了巧克力的上瘾特性，使许多人承认自己是巧克力迷呢？大约有</a:t>
            </a:r>
            <a:r>
              <a:rPr lang="en-US" altLang="zh-CN" dirty="0">
                <a:latin typeface="+mn-ea"/>
              </a:rPr>
              <a:t>40</a:t>
            </a:r>
            <a:r>
              <a:rPr lang="en-US" altLang="zh-CN" dirty="0" smtClean="0">
                <a:latin typeface="+mn-ea"/>
              </a:rPr>
              <a:t>%</a:t>
            </a:r>
            <a:r>
              <a:rPr lang="zh-CN" altLang="en-US" dirty="0" smtClean="0"/>
              <a:t>的</a:t>
            </a:r>
            <a:r>
              <a:rPr lang="zh-CN" altLang="en-US" dirty="0"/>
              <a:t>女性和</a:t>
            </a:r>
            <a:r>
              <a:rPr lang="en-US" altLang="zh-CN" dirty="0">
                <a:latin typeface="+mn-ea"/>
              </a:rPr>
              <a:t>15</a:t>
            </a:r>
            <a:r>
              <a:rPr lang="en-US" altLang="zh-CN" dirty="0" smtClean="0">
                <a:latin typeface="+mn-ea"/>
              </a:rPr>
              <a:t>%</a:t>
            </a:r>
            <a:r>
              <a:rPr lang="zh-CN" altLang="en-US" dirty="0" smtClean="0"/>
              <a:t>的男性承认</a:t>
            </a:r>
            <a:r>
              <a:rPr lang="zh-CN" altLang="en-US" dirty="0"/>
              <a:t>他们很喜欢吃巧克力。在傍晚和晚上，这种渴望尤其强烈。他们大多数都承认爱吃甜食。</a:t>
            </a:r>
            <a:r>
              <a:rPr lang="zh-CN" altLang="en-US" dirty="0" smtClean="0"/>
              <a:t>科学家们</a:t>
            </a:r>
            <a:r>
              <a:rPr lang="zh-CN" altLang="en-US" dirty="0"/>
              <a:t>认为这可能是源于父母遗传。这在实验室的老鼠实验中也得到了证实。如果父亲或母亲</a:t>
            </a:r>
            <a:r>
              <a:rPr lang="zh-CN" altLang="en-US" dirty="0" smtClean="0"/>
              <a:t>爱吃</a:t>
            </a:r>
            <a:r>
              <a:rPr lang="zh-CN" altLang="en-US" dirty="0"/>
              <a:t>巧克力，孩子就爱吃巧克力。这种基因特征使我们更喜欢吃带甜味的东西</a:t>
            </a:r>
            <a:r>
              <a:rPr lang="zh-CN" altLang="en-US" dirty="0" smtClean="0"/>
              <a:t>。</a:t>
            </a:r>
            <a:endParaRPr lang="zh-CN" altLang="en-US" sz="2400" dirty="0" smtClean="0"/>
          </a:p>
        </p:txBody>
      </p:sp>
    </p:spTree>
    <p:extLst>
      <p:ext uri="{BB962C8B-B14F-4D97-AF65-F5344CB8AC3E}">
        <p14:creationId xmlns:p14="http://schemas.microsoft.com/office/powerpoint/2010/main" xmlns="" val="3514846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1"/>
          <p:cNvSpPr>
            <a:spLocks noGrp="1"/>
          </p:cNvSpPr>
          <p:nvPr>
            <p:ph idx="4294967295"/>
          </p:nvPr>
        </p:nvSpPr>
        <p:spPr bwMode="auto">
          <a:xfrm>
            <a:off x="250825" y="724742"/>
            <a:ext cx="8569325" cy="590391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eaLnBrk="1" hangingPunct="1">
              <a:buFont typeface="Arial" charset="0"/>
              <a:buNone/>
            </a:pPr>
            <a:endParaRPr lang="zh-CN" altLang="en-US" b="1" dirty="0" smtClean="0"/>
          </a:p>
          <a:p>
            <a:pPr marL="180975" lvl="1" indent="-180975" algn="just" eaLnBrk="1" fontAlgn="b" hangingPunct="1">
              <a:lnSpc>
                <a:spcPct val="135000"/>
              </a:lnSpc>
              <a:buNone/>
            </a:pPr>
            <a:r>
              <a:rPr lang="en-US" altLang="zh-CN" sz="1800" dirty="0" smtClean="0">
                <a:solidFill>
                  <a:schemeClr val="hlink"/>
                </a:solidFill>
                <a:latin typeface="Times New Roman" pitchFamily="18" charset="0"/>
              </a:rPr>
              <a:t>5       </a:t>
            </a:r>
            <a:r>
              <a:rPr lang="zh-CN" altLang="en-US" dirty="0" smtClean="0"/>
              <a:t>但是</a:t>
            </a:r>
            <a:r>
              <a:rPr lang="zh-CN" altLang="en-US" dirty="0"/>
              <a:t>，巧克力的畅销并不只是由于现代巧克力产品中所含的大量糖分。如果是糖分在起作用</a:t>
            </a:r>
            <a:r>
              <a:rPr lang="zh-CN" altLang="en-US" dirty="0" smtClean="0"/>
              <a:t>的话</a:t>
            </a:r>
            <a:r>
              <a:rPr lang="zh-CN" altLang="en-US" dirty="0"/>
              <a:t>，那么其他含糖产品就会对我们有同样的影响。但是我们并不像爱吃巧克力那样爱吃别的甜食</a:t>
            </a:r>
            <a:r>
              <a:rPr lang="zh-CN" altLang="en-US" dirty="0" smtClean="0"/>
              <a:t>，因为</a:t>
            </a:r>
            <a:r>
              <a:rPr lang="zh-CN" altLang="en-US" dirty="0"/>
              <a:t>它们不能给予我们相同的愉悦感</a:t>
            </a:r>
            <a:r>
              <a:rPr lang="zh-CN" altLang="en-US" dirty="0" smtClean="0"/>
              <a:t>。</a:t>
            </a:r>
            <a:endParaRPr lang="en-US" altLang="zh-CN" dirty="0" smtClean="0"/>
          </a:p>
          <a:p>
            <a:pPr marL="180975" lvl="1" indent="-180975" algn="just" eaLnBrk="1" fontAlgn="b" hangingPunct="1">
              <a:lnSpc>
                <a:spcPct val="135000"/>
              </a:lnSpc>
              <a:buNone/>
            </a:pPr>
            <a:r>
              <a:rPr lang="en-US" altLang="zh-CN" sz="1800" dirty="0" smtClean="0">
                <a:solidFill>
                  <a:schemeClr val="hlink"/>
                </a:solidFill>
                <a:latin typeface="Times New Roman" pitchFamily="18" charset="0"/>
              </a:rPr>
              <a:t>6       </a:t>
            </a:r>
            <a:r>
              <a:rPr lang="zh-CN" altLang="en-US" dirty="0" smtClean="0"/>
              <a:t>大家</a:t>
            </a:r>
            <a:r>
              <a:rPr lang="zh-CN" altLang="en-US" dirty="0"/>
              <a:t>也知道，巧克力有助于大脑释放出一种被称为内啡呔的荷尔蒙。这种化学物质让我们</a:t>
            </a:r>
            <a:r>
              <a:rPr lang="zh-CN" altLang="en-US" dirty="0" smtClean="0"/>
              <a:t>感到快乐</a:t>
            </a:r>
            <a:r>
              <a:rPr lang="zh-CN" altLang="en-US" dirty="0"/>
              <a:t>，给我们幸福感，类似于我们恋爱时的感觉！尽管巧克力中包含</a:t>
            </a:r>
            <a:r>
              <a:rPr lang="zh-CN" altLang="en-US" dirty="0" smtClean="0"/>
              <a:t>大约</a:t>
            </a:r>
            <a:r>
              <a:rPr lang="en-US" altLang="zh-CN" dirty="0" smtClean="0">
                <a:latin typeface="+mn-ea"/>
              </a:rPr>
              <a:t>300</a:t>
            </a:r>
            <a:r>
              <a:rPr lang="zh-CN" altLang="en-US" dirty="0" smtClean="0"/>
              <a:t>种</a:t>
            </a:r>
            <a:r>
              <a:rPr lang="zh-CN" altLang="en-US" dirty="0"/>
              <a:t>化学物质</a:t>
            </a:r>
            <a:r>
              <a:rPr lang="en-US" altLang="zh-CN" dirty="0"/>
              <a:t>——</a:t>
            </a:r>
            <a:r>
              <a:rPr lang="zh-CN" altLang="en-US" dirty="0" smtClean="0"/>
              <a:t>其中包含</a:t>
            </a:r>
            <a:r>
              <a:rPr lang="zh-CN" altLang="en-US" dirty="0"/>
              <a:t>矿物质和维生素，但是，我们还未能确定所有这些物质对我们的身体有何影响。 </a:t>
            </a:r>
          </a:p>
          <a:p>
            <a:pPr marL="180975" lvl="1" indent="-180975" algn="just" eaLnBrk="1" fontAlgn="b" hangingPunct="1">
              <a:lnSpc>
                <a:spcPct val="150000"/>
              </a:lnSpc>
              <a:buNone/>
            </a:pPr>
            <a:r>
              <a:rPr lang="zh-CN" altLang="en-US" dirty="0" smtClean="0"/>
              <a:t> </a:t>
            </a:r>
            <a:endParaRPr lang="zh-CN" altLang="en-US" sz="2400" dirty="0" smtClean="0"/>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207686" y="6092825"/>
            <a:ext cx="744538" cy="53975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extLst>
      <p:ext uri="{BB962C8B-B14F-4D97-AF65-F5344CB8AC3E}">
        <p14:creationId xmlns:p14="http://schemas.microsoft.com/office/powerpoint/2010/main" xmlns="" val="3680632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81000" y="86995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3" action="ppaction://hlinksldjump"/>
              </a:rPr>
              <a:t>cacao</a:t>
            </a:r>
            <a:endParaRPr lang="zh-CN" altLang="en-US" sz="2800" noProof="1"/>
          </a:p>
        </p:txBody>
      </p:sp>
      <p:sp>
        <p:nvSpPr>
          <p:cNvPr id="7" name="剪去对角的矩形 6"/>
          <p:cNvSpPr/>
          <p:nvPr/>
        </p:nvSpPr>
        <p:spPr>
          <a:xfrm>
            <a:off x="376238" y="14398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4" action="ppaction://hlinksldjump"/>
              </a:rPr>
              <a:t>crush</a:t>
            </a:r>
            <a:endParaRPr lang="zh-CN" altLang="en-US" sz="2800" noProof="1"/>
          </a:p>
        </p:txBody>
      </p:sp>
      <p:sp>
        <p:nvSpPr>
          <p:cNvPr id="8" name="剪去对角的矩形 7"/>
          <p:cNvSpPr/>
          <p:nvPr/>
        </p:nvSpPr>
        <p:spPr>
          <a:xfrm>
            <a:off x="376238" y="2016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dirty="0" smtClean="0">
                <a:hlinkClick r:id="rId5" action="ppaction://hlinksldjump"/>
              </a:rPr>
              <a:t>paste</a:t>
            </a:r>
            <a:endParaRPr lang="zh-CN" altLang="en-US" sz="2800" noProof="1"/>
          </a:p>
        </p:txBody>
      </p:sp>
      <p:sp>
        <p:nvSpPr>
          <p:cNvPr id="9" name="剪去对角的矩形 8"/>
          <p:cNvSpPr/>
          <p:nvPr/>
        </p:nvSpPr>
        <p:spPr>
          <a:xfrm>
            <a:off x="376238" y="25923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6" action="ppaction://hlinksldjump"/>
              </a:rPr>
              <a:t>spice</a:t>
            </a:r>
            <a:r>
              <a:rPr lang="en-US" altLang="zh-CN" sz="2800" noProof="1" smtClean="0"/>
              <a:t> </a:t>
            </a:r>
            <a:endParaRPr lang="zh-CN" altLang="en-US" sz="2800" noProof="1"/>
          </a:p>
        </p:txBody>
      </p:sp>
      <p:sp>
        <p:nvSpPr>
          <p:cNvPr id="10" name="剪去对角的矩形 9"/>
          <p:cNvSpPr/>
          <p:nvPr/>
        </p:nvSpPr>
        <p:spPr>
          <a:xfrm>
            <a:off x="376238" y="31686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7" action="ppaction://hlinksldjump"/>
              </a:rPr>
              <a:t>stimulating</a:t>
            </a:r>
            <a:endParaRPr lang="zh-CN" altLang="en-US" sz="2800" noProof="1"/>
          </a:p>
        </p:txBody>
      </p:sp>
      <p:sp>
        <p:nvSpPr>
          <p:cNvPr id="17" name="剪去对角的矩形 16"/>
          <p:cNvSpPr/>
          <p:nvPr/>
        </p:nvSpPr>
        <p:spPr>
          <a:xfrm>
            <a:off x="3297380" y="862012"/>
            <a:ext cx="252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8" action="ppaction://hlinksldjump"/>
              </a:rPr>
              <a:t>mould</a:t>
            </a:r>
            <a:endParaRPr lang="zh-CN" altLang="en-US" sz="2800" noProof="1"/>
          </a:p>
        </p:txBody>
      </p:sp>
      <p:sp>
        <p:nvSpPr>
          <p:cNvPr id="18" name="剪去对角的矩形 17"/>
          <p:cNvSpPr/>
          <p:nvPr/>
        </p:nvSpPr>
        <p:spPr>
          <a:xfrm>
            <a:off x="3292618" y="1431925"/>
            <a:ext cx="252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9" action="ppaction://hlinksldjump"/>
              </a:rPr>
              <a:t>snap</a:t>
            </a:r>
            <a:endParaRPr lang="zh-CN" altLang="en-US" sz="2800" noProof="1"/>
          </a:p>
        </p:txBody>
      </p:sp>
      <p:sp>
        <p:nvSpPr>
          <p:cNvPr id="19" name="剪去对角的矩形 18"/>
          <p:cNvSpPr/>
          <p:nvPr/>
        </p:nvSpPr>
        <p:spPr>
          <a:xfrm>
            <a:off x="3292618" y="2008187"/>
            <a:ext cx="252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0" action="ppaction://hlinksldjump"/>
              </a:rPr>
              <a:t>melt</a:t>
            </a:r>
            <a:endParaRPr lang="zh-CN" altLang="en-US" sz="2800" noProof="1"/>
          </a:p>
        </p:txBody>
      </p:sp>
      <p:sp>
        <p:nvSpPr>
          <p:cNvPr id="20" name="剪去对角的矩形 19"/>
          <p:cNvSpPr/>
          <p:nvPr/>
        </p:nvSpPr>
        <p:spPr>
          <a:xfrm>
            <a:off x="3292618" y="2584450"/>
            <a:ext cx="252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1" action="ppaction://hlinksldjump"/>
              </a:rPr>
              <a:t>best-selling</a:t>
            </a:r>
            <a:endParaRPr lang="zh-CN" altLang="en-US" sz="2800" noProof="1"/>
          </a:p>
        </p:txBody>
      </p:sp>
      <p:sp>
        <p:nvSpPr>
          <p:cNvPr id="21" name="剪去对角的矩形 20"/>
          <p:cNvSpPr/>
          <p:nvPr/>
        </p:nvSpPr>
        <p:spPr>
          <a:xfrm>
            <a:off x="3292618" y="3159125"/>
            <a:ext cx="252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2" action="ppaction://hlinksldjump"/>
              </a:rPr>
              <a:t>manufacturer</a:t>
            </a:r>
            <a:endParaRPr lang="zh-CN" altLang="en-US" sz="2800" noProof="1"/>
          </a:p>
        </p:txBody>
      </p:sp>
      <p:sp>
        <p:nvSpPr>
          <p:cNvPr id="22" name="剪去对角的矩形 21"/>
          <p:cNvSpPr/>
          <p:nvPr/>
        </p:nvSpPr>
        <p:spPr>
          <a:xfrm>
            <a:off x="6318250" y="8620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3" action="ppaction://hlinksldjump"/>
              </a:rPr>
              <a:t>property</a:t>
            </a:r>
            <a:endParaRPr lang="zh-CN" altLang="en-US" sz="2800" noProof="1"/>
          </a:p>
        </p:txBody>
      </p:sp>
      <p:sp>
        <p:nvSpPr>
          <p:cNvPr id="23" name="剪去对角的矩形 22"/>
          <p:cNvSpPr/>
          <p:nvPr/>
        </p:nvSpPr>
        <p:spPr>
          <a:xfrm>
            <a:off x="6311900" y="14319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4" action="ppaction://hlinksldjump"/>
              </a:rPr>
              <a:t>confess</a:t>
            </a:r>
            <a:endParaRPr lang="zh-CN" altLang="en-US" sz="2800" noProof="1"/>
          </a:p>
        </p:txBody>
      </p:sp>
      <p:sp>
        <p:nvSpPr>
          <p:cNvPr id="24" name="剪去对角的矩形 23"/>
          <p:cNvSpPr/>
          <p:nvPr/>
        </p:nvSpPr>
        <p:spPr>
          <a:xfrm>
            <a:off x="6311900" y="20081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5" action="ppaction://hlinksldjump"/>
              </a:rPr>
              <a:t>chocaholic</a:t>
            </a:r>
            <a:endParaRPr lang="zh-CN" altLang="en-US" sz="2800" noProof="1"/>
          </a:p>
        </p:txBody>
      </p:sp>
      <p:sp>
        <p:nvSpPr>
          <p:cNvPr id="25" name="剪去对角的矩形 24"/>
          <p:cNvSpPr/>
          <p:nvPr/>
        </p:nvSpPr>
        <p:spPr>
          <a:xfrm>
            <a:off x="6311900" y="25844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6" action="ppaction://hlinksldjump"/>
              </a:rPr>
              <a:t>sweet tooth</a:t>
            </a:r>
            <a:endParaRPr lang="zh-CN" altLang="en-US" sz="2800" noProof="1"/>
          </a:p>
        </p:txBody>
      </p:sp>
      <p:sp>
        <p:nvSpPr>
          <p:cNvPr id="26" name="剪去对角的矩形 25"/>
          <p:cNvSpPr/>
          <p:nvPr/>
        </p:nvSpPr>
        <p:spPr>
          <a:xfrm>
            <a:off x="6311900" y="3159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7" action="ppaction://hlinksldjump"/>
              </a:rPr>
              <a:t>inherit</a:t>
            </a:r>
            <a:endParaRPr lang="zh-CN" altLang="en-US" sz="2800" noProof="1"/>
          </a:p>
        </p:txBody>
      </p:sp>
      <p:sp>
        <p:nvSpPr>
          <p:cNvPr id="28" name="剪去对角的矩形 27"/>
          <p:cNvSpPr/>
          <p:nvPr/>
        </p:nvSpPr>
        <p:spPr>
          <a:xfrm>
            <a:off x="381000" y="37195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8" action="ppaction://hlinksldjump"/>
              </a:rPr>
              <a:t>nourishing</a:t>
            </a:r>
            <a:endParaRPr lang="zh-CN" altLang="en-US" sz="2800" noProof="1"/>
          </a:p>
        </p:txBody>
      </p:sp>
      <p:sp>
        <p:nvSpPr>
          <p:cNvPr id="29" name="剪去对角的矩形 28"/>
          <p:cNvSpPr/>
          <p:nvPr/>
        </p:nvSpPr>
        <p:spPr>
          <a:xfrm>
            <a:off x="376238" y="428942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9" action="ppaction://hlinksldjump"/>
              </a:rPr>
              <a:t>cocoa</a:t>
            </a:r>
            <a:endParaRPr lang="zh-CN" altLang="en-US" sz="2800" noProof="1"/>
          </a:p>
        </p:txBody>
      </p:sp>
      <p:sp>
        <p:nvSpPr>
          <p:cNvPr id="30" name="剪去对角的矩形 29"/>
          <p:cNvSpPr/>
          <p:nvPr/>
        </p:nvSpPr>
        <p:spPr>
          <a:xfrm>
            <a:off x="376238" y="486410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20" action="ppaction://hlinksldjump"/>
              </a:rPr>
              <a:t>highly</a:t>
            </a:r>
            <a:r>
              <a:rPr lang="en-US" altLang="zh-CN" sz="2800" noProof="1" smtClean="0"/>
              <a:t> </a:t>
            </a:r>
            <a:endParaRPr lang="zh-CN" altLang="en-US" sz="2800" noProof="1"/>
          </a:p>
        </p:txBody>
      </p:sp>
      <p:sp>
        <p:nvSpPr>
          <p:cNvPr id="31" name="剪去对角的矩形 30"/>
          <p:cNvSpPr/>
          <p:nvPr/>
        </p:nvSpPr>
        <p:spPr>
          <a:xfrm>
            <a:off x="376238" y="54403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21" action="ppaction://hlinksldjump"/>
              </a:rPr>
              <a:t>flavour</a:t>
            </a:r>
            <a:r>
              <a:rPr lang="en-US" altLang="zh-CN" sz="2800" noProof="1" smtClean="0"/>
              <a:t> </a:t>
            </a:r>
            <a:endParaRPr lang="zh-CN" altLang="en-US" sz="2800" noProof="1"/>
          </a:p>
        </p:txBody>
      </p:sp>
      <p:sp>
        <p:nvSpPr>
          <p:cNvPr id="32" name="剪去对角的矩形 31"/>
          <p:cNvSpPr/>
          <p:nvPr/>
        </p:nvSpPr>
        <p:spPr>
          <a:xfrm>
            <a:off x="376238" y="60166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22" action="ppaction://hlinksldjump"/>
              </a:rPr>
              <a:t>luxury</a:t>
            </a:r>
            <a:endParaRPr lang="zh-CN" altLang="en-US" sz="2800" noProof="1"/>
          </a:p>
        </p:txBody>
      </p:sp>
      <p:sp>
        <p:nvSpPr>
          <p:cNvPr id="33" name="剪去对角的矩形 32"/>
          <p:cNvSpPr/>
          <p:nvPr/>
        </p:nvSpPr>
        <p:spPr>
          <a:xfrm>
            <a:off x="3297380" y="3711575"/>
            <a:ext cx="252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23" action="ppaction://hlinksldjump"/>
              </a:rPr>
              <a:t>concentrated</a:t>
            </a:r>
            <a:endParaRPr lang="zh-CN" altLang="en-US" sz="2800" noProof="1"/>
          </a:p>
        </p:txBody>
      </p:sp>
      <p:sp>
        <p:nvSpPr>
          <p:cNvPr id="34" name="剪去对角的矩形 33"/>
          <p:cNvSpPr/>
          <p:nvPr/>
        </p:nvSpPr>
        <p:spPr>
          <a:xfrm>
            <a:off x="3292618" y="4279900"/>
            <a:ext cx="252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24" action="ppaction://hlinksldjump"/>
              </a:rPr>
              <a:t>condense</a:t>
            </a:r>
            <a:endParaRPr lang="zh-CN" altLang="en-US" sz="2800" noProof="1"/>
          </a:p>
        </p:txBody>
      </p:sp>
      <p:sp>
        <p:nvSpPr>
          <p:cNvPr id="35" name="剪去对角的矩形 34"/>
          <p:cNvSpPr/>
          <p:nvPr/>
        </p:nvSpPr>
        <p:spPr>
          <a:xfrm>
            <a:off x="3292617" y="4856162"/>
            <a:ext cx="252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25" action="ppaction://hlinksldjump"/>
              </a:rPr>
              <a:t>condensed milk</a:t>
            </a:r>
            <a:endParaRPr lang="zh-CN" altLang="en-US" sz="2800" noProof="1"/>
          </a:p>
        </p:txBody>
      </p:sp>
      <p:sp>
        <p:nvSpPr>
          <p:cNvPr id="36" name="剪去对角的矩形 35"/>
          <p:cNvSpPr/>
          <p:nvPr/>
        </p:nvSpPr>
        <p:spPr>
          <a:xfrm>
            <a:off x="3292618" y="5432425"/>
            <a:ext cx="252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26" action="ppaction://hlinksldjump"/>
              </a:rPr>
              <a:t>manufacture</a:t>
            </a:r>
            <a:r>
              <a:rPr lang="en-US" altLang="zh-CN" sz="2800" noProof="1" smtClean="0"/>
              <a:t> </a:t>
            </a:r>
            <a:endParaRPr lang="zh-CN" altLang="en-US" sz="2800" noProof="1"/>
          </a:p>
        </p:txBody>
      </p:sp>
      <p:sp>
        <p:nvSpPr>
          <p:cNvPr id="37" name="剪去对角的矩形 36"/>
          <p:cNvSpPr/>
          <p:nvPr/>
        </p:nvSpPr>
        <p:spPr>
          <a:xfrm>
            <a:off x="3292618" y="6008687"/>
            <a:ext cx="252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27" action="ppaction://hlinksldjump"/>
              </a:rPr>
              <a:t>popularity</a:t>
            </a:r>
            <a:endParaRPr lang="zh-CN" altLang="en-US" sz="2800" noProof="1"/>
          </a:p>
        </p:txBody>
      </p:sp>
      <p:sp>
        <p:nvSpPr>
          <p:cNvPr id="38" name="剪去对角的矩形 37"/>
          <p:cNvSpPr/>
          <p:nvPr/>
        </p:nvSpPr>
        <p:spPr>
          <a:xfrm>
            <a:off x="6318250" y="371157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28" action="ppaction://hlinksldjump"/>
              </a:rPr>
              <a:t>genetic</a:t>
            </a:r>
            <a:endParaRPr lang="zh-CN" altLang="en-US" sz="2800" noProof="1"/>
          </a:p>
        </p:txBody>
      </p:sp>
      <p:sp>
        <p:nvSpPr>
          <p:cNvPr id="39" name="剪去对角的矩形 38"/>
          <p:cNvSpPr/>
          <p:nvPr/>
        </p:nvSpPr>
        <p:spPr>
          <a:xfrm>
            <a:off x="6311900" y="427990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29" action="ppaction://hlinksldjump"/>
              </a:rPr>
              <a:t>trait</a:t>
            </a:r>
            <a:endParaRPr lang="zh-CN" altLang="en-US" sz="2800" noProof="1"/>
          </a:p>
        </p:txBody>
      </p:sp>
      <p:sp>
        <p:nvSpPr>
          <p:cNvPr id="40" name="剪去对角的矩形 39"/>
          <p:cNvSpPr/>
          <p:nvPr/>
        </p:nvSpPr>
        <p:spPr>
          <a:xfrm>
            <a:off x="6311900" y="48561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30" action="ppaction://hlinksldjump"/>
              </a:rPr>
              <a:t>release</a:t>
            </a:r>
            <a:endParaRPr lang="zh-CN" altLang="en-US" sz="2800" noProof="1"/>
          </a:p>
        </p:txBody>
      </p:sp>
      <p:sp>
        <p:nvSpPr>
          <p:cNvPr id="41" name="剪去对角的矩形 40"/>
          <p:cNvSpPr/>
          <p:nvPr/>
        </p:nvSpPr>
        <p:spPr>
          <a:xfrm>
            <a:off x="6311900" y="54324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31" action="ppaction://hlinksldjump"/>
              </a:rPr>
              <a:t>hormone</a:t>
            </a:r>
            <a:endParaRPr lang="zh-CN" altLang="en-US" sz="2800" noProof="1"/>
          </a:p>
        </p:txBody>
      </p:sp>
      <p:sp>
        <p:nvSpPr>
          <p:cNvPr id="42" name="剪去对角的矩形 41"/>
          <p:cNvSpPr/>
          <p:nvPr/>
        </p:nvSpPr>
        <p:spPr>
          <a:xfrm>
            <a:off x="6311900" y="60086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32" action="ppaction://hlinksldjump"/>
              </a:rPr>
              <a:t>endorphin</a:t>
            </a:r>
            <a:endParaRPr lang="zh-CN" altLang="en-US" sz="2800" noProof="1"/>
          </a:p>
        </p:txBody>
      </p:sp>
      <p:sp>
        <p:nvSpPr>
          <p:cNvPr id="8225"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43" name="图片 6" descr="Home">
            <a:hlinkClick r:id="rId33" action="ppaction://hlinksldjump"/>
          </p:cNvPr>
          <p:cNvPicPr>
            <a:picLocks noChangeAspect="1" noChangeArrowheads="1"/>
          </p:cNvPicPr>
          <p:nvPr/>
        </p:nvPicPr>
        <p:blipFill>
          <a:blip r:embed="rId34"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 name="剪去对角的矩形 8"/>
          <p:cNvSpPr/>
          <p:nvPr/>
        </p:nvSpPr>
        <p:spPr>
          <a:xfrm>
            <a:off x="347663" y="2584450"/>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i="1" noProof="1" smtClean="0">
                <a:hlinkClick r:id="rId3" action="ppaction://hlinksldjump"/>
              </a:rPr>
              <a:t>Theobroma cacao  </a:t>
            </a:r>
            <a:r>
              <a:rPr lang="zh-CN" altLang="zh-CN" sz="2400" dirty="0" smtClean="0">
                <a:solidFill>
                  <a:schemeClr val="accent1">
                    <a:lumMod val="75000"/>
                  </a:schemeClr>
                </a:solidFill>
                <a:hlinkClick r:id="rId3" action="ppaction://hlinksldjump"/>
              </a:rPr>
              <a:t>可可树</a:t>
            </a:r>
            <a:endParaRPr lang="zh-CN" altLang="en-US" sz="2400" noProof="1">
              <a:solidFill>
                <a:schemeClr val="accent1">
                  <a:lumMod val="75000"/>
                </a:schemeClr>
              </a:solidFill>
            </a:endParaRPr>
          </a:p>
        </p:txBody>
      </p:sp>
      <p:sp>
        <p:nvSpPr>
          <p:cNvPr id="10" name="剪去对角的矩形 9"/>
          <p:cNvSpPr/>
          <p:nvPr/>
        </p:nvSpPr>
        <p:spPr>
          <a:xfrm>
            <a:off x="347663" y="31591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4" action="ppaction://hlinksldjump"/>
              </a:rPr>
              <a:t>Aztec  </a:t>
            </a:r>
            <a:r>
              <a:rPr lang="zh-CN" altLang="zh-CN" sz="2400" dirty="0" smtClean="0">
                <a:solidFill>
                  <a:schemeClr val="accent1">
                    <a:lumMod val="75000"/>
                  </a:schemeClr>
                </a:solidFill>
                <a:hlinkClick r:id="rId4" action="ppaction://hlinksldjump"/>
              </a:rPr>
              <a:t>阿兹特克人（墨西哥印第安人）</a:t>
            </a:r>
            <a:endParaRPr lang="zh-CN" altLang="en-US" sz="2400" noProof="1">
              <a:solidFill>
                <a:schemeClr val="accent1">
                  <a:lumMod val="75000"/>
                </a:schemeClr>
              </a:solidFill>
            </a:endParaRPr>
          </a:p>
        </p:txBody>
      </p:sp>
      <p:sp>
        <p:nvSpPr>
          <p:cNvPr id="28" name="剪去对角的矩形 27"/>
          <p:cNvSpPr/>
          <p:nvPr/>
        </p:nvSpPr>
        <p:spPr>
          <a:xfrm>
            <a:off x="352425" y="3711575"/>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5" action="ppaction://hlinksldjump"/>
              </a:rPr>
              <a:t>Rodolphe Lindt  </a:t>
            </a:r>
            <a:r>
              <a:rPr lang="zh-CN" altLang="zh-CN" sz="2400" dirty="0" smtClean="0">
                <a:solidFill>
                  <a:schemeClr val="accent1">
                    <a:lumMod val="75000"/>
                  </a:schemeClr>
                </a:solidFill>
                <a:hlinkClick r:id="rId5" action="ppaction://hlinksldjump"/>
              </a:rPr>
              <a:t>鲁道夫</a:t>
            </a:r>
            <a:r>
              <a:rPr lang="en-US" altLang="zh-CN" sz="2400" dirty="0" smtClean="0">
                <a:solidFill>
                  <a:srgbClr val="0563C1"/>
                </a:solidFill>
                <a:latin typeface="宋体"/>
                <a:hlinkClick r:id="rId5" action="ppaction://hlinksldjump"/>
              </a:rPr>
              <a:t>·</a:t>
            </a:r>
            <a:r>
              <a:rPr lang="zh-CN" altLang="zh-CN" sz="2400" dirty="0" smtClean="0">
                <a:solidFill>
                  <a:schemeClr val="accent1">
                    <a:lumMod val="75000"/>
                  </a:schemeClr>
                </a:solidFill>
                <a:hlinkClick r:id="rId5" action="ppaction://hlinksldjump"/>
              </a:rPr>
              <a:t>莲（人名）</a:t>
            </a:r>
            <a:r>
              <a:rPr lang="en-US" altLang="zh-CN" sz="2400" noProof="1" smtClean="0">
                <a:solidFill>
                  <a:schemeClr val="accent1">
                    <a:lumMod val="75000"/>
                  </a:schemeClr>
                </a:solidFill>
                <a:hlinkClick r:id="rId5" action="ppaction://hlinksldjump"/>
              </a:rPr>
              <a:t> </a:t>
            </a:r>
            <a:endParaRPr lang="zh-CN" altLang="en-US" sz="2400" noProof="1">
              <a:solidFill>
                <a:schemeClr val="accent1">
                  <a:lumMod val="75000"/>
                </a:schemeClr>
              </a:solidFill>
            </a:endParaRPr>
          </a:p>
        </p:txBody>
      </p:sp>
      <p:sp>
        <p:nvSpPr>
          <p:cNvPr id="29" name="剪去对角的矩形 28"/>
          <p:cNvSpPr/>
          <p:nvPr/>
        </p:nvSpPr>
        <p:spPr>
          <a:xfrm>
            <a:off x="347663" y="4279900"/>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6" action="ppaction://hlinksldjump"/>
              </a:rPr>
              <a:t>Switzerland  </a:t>
            </a:r>
            <a:r>
              <a:rPr lang="zh-CN" altLang="zh-CN" sz="2400" dirty="0" smtClean="0">
                <a:solidFill>
                  <a:schemeClr val="accent1">
                    <a:lumMod val="75000"/>
                  </a:schemeClr>
                </a:solidFill>
                <a:hlinkClick r:id="rId6" action="ppaction://hlinksldjump"/>
              </a:rPr>
              <a:t>瑞士</a:t>
            </a:r>
            <a:endParaRPr lang="zh-CN" altLang="en-US" sz="2400" noProof="1">
              <a:solidFill>
                <a:schemeClr val="accent1">
                  <a:lumMod val="75000"/>
                </a:schemeClr>
              </a:solidFill>
            </a:endParaRPr>
          </a:p>
        </p:txBody>
      </p:sp>
      <p:sp>
        <p:nvSpPr>
          <p:cNvPr id="30" name="剪去对角的矩形 29"/>
          <p:cNvSpPr/>
          <p:nvPr/>
        </p:nvSpPr>
        <p:spPr>
          <a:xfrm>
            <a:off x="347663" y="4856163"/>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altLang="zh-CN" sz="2800" noProof="1" smtClean="0">
                <a:hlinkClick r:id="rId7" action="ppaction://hlinksldjump"/>
              </a:rPr>
              <a:t>Daniel Peter   </a:t>
            </a:r>
            <a:r>
              <a:rPr lang="zh-CN" altLang="en-US" sz="2400" dirty="0" smtClean="0">
                <a:solidFill>
                  <a:srgbClr val="0563C1"/>
                </a:solidFill>
                <a:hlinkClick r:id="rId7" action="ppaction://hlinksldjump"/>
              </a:rPr>
              <a:t>丹尼尔</a:t>
            </a:r>
            <a:r>
              <a:rPr lang="en-US" altLang="zh-CN" sz="2400" dirty="0" smtClean="0">
                <a:solidFill>
                  <a:srgbClr val="0563C1"/>
                </a:solidFill>
                <a:latin typeface="宋体"/>
                <a:hlinkClick r:id="rId7" action="ppaction://hlinksldjump"/>
              </a:rPr>
              <a:t>·</a:t>
            </a:r>
            <a:r>
              <a:rPr lang="zh-CN" altLang="en-US" sz="2400" dirty="0" smtClean="0">
                <a:solidFill>
                  <a:srgbClr val="0563C1"/>
                </a:solidFill>
                <a:hlinkClick r:id="rId7" action="ppaction://hlinksldjump"/>
              </a:rPr>
              <a:t>彼得</a:t>
            </a:r>
            <a:r>
              <a:rPr lang="zh-CN" altLang="zh-CN" sz="2400" dirty="0" smtClean="0">
                <a:solidFill>
                  <a:schemeClr val="accent1">
                    <a:lumMod val="75000"/>
                  </a:schemeClr>
                </a:solidFill>
                <a:hlinkClick r:id="rId7" action="ppaction://hlinksldjump"/>
              </a:rPr>
              <a:t>（人名）</a:t>
            </a:r>
            <a:endParaRPr lang="zh-CN" altLang="en-US" sz="2400" noProof="1">
              <a:solidFill>
                <a:schemeClr val="accent1">
                  <a:lumMod val="75000"/>
                </a:schemeClr>
              </a:solidFill>
            </a:endParaRPr>
          </a:p>
        </p:txBody>
      </p:sp>
      <p:sp>
        <p:nvSpPr>
          <p:cNvPr id="31" name="剪去对角的矩形 30"/>
          <p:cNvSpPr/>
          <p:nvPr/>
        </p:nvSpPr>
        <p:spPr>
          <a:xfrm>
            <a:off x="347663" y="54324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altLang="zh-CN" sz="2800" noProof="1" smtClean="0">
                <a:hlinkClick r:id="rId8" action="ppaction://hlinksldjump"/>
              </a:rPr>
              <a:t>Dove Chocolate  </a:t>
            </a:r>
            <a:r>
              <a:rPr lang="zh-CN" altLang="zh-CN" sz="2400" dirty="0" smtClean="0">
                <a:solidFill>
                  <a:schemeClr val="accent1">
                    <a:lumMod val="75000"/>
                  </a:schemeClr>
                </a:solidFill>
                <a:hlinkClick r:id="rId8" action="ppaction://hlinksldjump"/>
              </a:rPr>
              <a:t>德芙巧克力（商标名</a:t>
            </a:r>
            <a:r>
              <a:rPr lang="zh-CN" altLang="zh-CN" sz="2400" dirty="0" smtClean="0">
                <a:solidFill>
                  <a:schemeClr val="accent1">
                    <a:lumMod val="75000"/>
                  </a:schemeClr>
                </a:solidFill>
              </a:rPr>
              <a:t>）</a:t>
            </a:r>
            <a:endParaRPr lang="zh-CN" altLang="en-US" sz="2400" noProof="1">
              <a:solidFill>
                <a:schemeClr val="accent1">
                  <a:lumMod val="75000"/>
                </a:schemeClr>
              </a:solidFill>
            </a:endParaRPr>
          </a:p>
        </p:txBody>
      </p:sp>
      <p:sp>
        <p:nvSpPr>
          <p:cNvPr id="32" name="剪去对角的矩形 31"/>
          <p:cNvSpPr/>
          <p:nvPr/>
        </p:nvSpPr>
        <p:spPr>
          <a:xfrm>
            <a:off x="347663" y="6008688"/>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dirty="0" smtClean="0">
                <a:hlinkClick r:id="rId9" action="ppaction://hlinksldjump"/>
              </a:rPr>
              <a:t>Mars  </a:t>
            </a:r>
            <a:r>
              <a:rPr lang="zh-CN" altLang="zh-CN" sz="2400" dirty="0" smtClean="0">
                <a:solidFill>
                  <a:schemeClr val="accent1">
                    <a:lumMod val="75000"/>
                  </a:schemeClr>
                </a:solidFill>
                <a:hlinkClick r:id="rId9" action="ppaction://hlinksldjump"/>
              </a:rPr>
              <a:t>美国玛氏公司</a:t>
            </a:r>
            <a:endParaRPr lang="zh-CN" altLang="en-US" sz="2400" noProof="1">
              <a:solidFill>
                <a:schemeClr val="accent1">
                  <a:lumMod val="75000"/>
                </a:schemeClr>
              </a:solidFill>
            </a:endParaRPr>
          </a:p>
        </p:txBody>
      </p:sp>
      <p:pic>
        <p:nvPicPr>
          <p:cNvPr id="10253" name="图片 10" descr="Back">
            <a:hlinkClick r:id="rId10" action="ppaction://hlinksldjump"/>
          </p:cNvPr>
          <p:cNvPicPr>
            <a:picLocks noChangeAspect="1" noChangeArrowheads="1"/>
          </p:cNvPicPr>
          <p:nvPr/>
        </p:nvPicPr>
        <p:blipFill>
          <a:blip r:embed="rId11" cstate="print"/>
          <a:srcRect/>
          <a:stretch>
            <a:fillRect/>
          </a:stretch>
        </p:blipFill>
        <p:spPr bwMode="auto">
          <a:xfrm>
            <a:off x="7656513" y="47625"/>
            <a:ext cx="558800" cy="393700"/>
          </a:xfrm>
          <a:prstGeom prst="rect">
            <a:avLst/>
          </a:prstGeom>
          <a:noFill/>
          <a:ln w="9525">
            <a:noFill/>
            <a:miter lim="800000"/>
            <a:headEnd/>
            <a:tailEnd/>
          </a:ln>
        </p:spPr>
      </p:pic>
      <p:sp>
        <p:nvSpPr>
          <p:cNvPr id="1025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15" name="剪去对角的矩形 14"/>
          <p:cNvSpPr/>
          <p:nvPr/>
        </p:nvSpPr>
        <p:spPr>
          <a:xfrm>
            <a:off x="250825" y="863600"/>
            <a:ext cx="243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2" action="ppaction://hlinksldjump"/>
              </a:rPr>
              <a:t>well-being</a:t>
            </a:r>
            <a:endParaRPr lang="zh-CN" altLang="en-US" sz="2800" noProof="1"/>
          </a:p>
        </p:txBody>
      </p:sp>
      <p:sp>
        <p:nvSpPr>
          <p:cNvPr id="16" name="剪去对角的矩形 15"/>
          <p:cNvSpPr/>
          <p:nvPr/>
        </p:nvSpPr>
        <p:spPr>
          <a:xfrm>
            <a:off x="242888" y="1433512"/>
            <a:ext cx="2430000" cy="3960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3" action="ppaction://hlinksldjump"/>
              </a:rPr>
              <a:t>vitamin</a:t>
            </a:r>
            <a:endParaRPr lang="zh-CN" altLang="en-US" sz="2800" noProof="1"/>
          </a:p>
        </p:txBody>
      </p:sp>
      <p:sp>
        <p:nvSpPr>
          <p:cNvPr id="17" name="剪去对角的矩形 16"/>
          <p:cNvSpPr/>
          <p:nvPr/>
        </p:nvSpPr>
        <p:spPr>
          <a:xfrm>
            <a:off x="3352800" y="855663"/>
            <a:ext cx="5540400"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4" action="ppaction://hlinksldjump"/>
              </a:rPr>
              <a:t>account for</a:t>
            </a:r>
            <a:endParaRPr lang="zh-CN" altLang="en-US" sz="2800" noProof="1"/>
          </a:p>
        </p:txBody>
      </p:sp>
      <p:sp>
        <p:nvSpPr>
          <p:cNvPr id="18" name="剪去对角的矩形 17"/>
          <p:cNvSpPr/>
          <p:nvPr/>
        </p:nvSpPr>
        <p:spPr>
          <a:xfrm>
            <a:off x="3366655" y="1423988"/>
            <a:ext cx="5540809"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5" action="ppaction://hlinksldjump"/>
              </a:rPr>
              <a:t>have an / some / little / no effect on</a:t>
            </a:r>
            <a:endParaRPr lang="zh-CN" altLang="en-US" sz="2800" noProof="1"/>
          </a:p>
        </p:txBody>
      </p:sp>
      <p:pic>
        <p:nvPicPr>
          <p:cNvPr id="19" name="图片 6" descr="Home">
            <a:hlinkClick r:id="rId16" action="ppaction://hlinksldjump"/>
          </p:cNvPr>
          <p:cNvPicPr>
            <a:picLocks noChangeAspect="1" noChangeArrowheads="1"/>
          </p:cNvPicPr>
          <p:nvPr/>
        </p:nvPicPr>
        <p:blipFill>
          <a:blip r:embed="rId1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62278"/>
            <a:ext cx="8778591" cy="576103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179388" indent="-177800" algn="just" eaLnBrk="1" hangingPunct="1">
              <a:lnSpc>
                <a:spcPct val="100000"/>
              </a:lnSpc>
              <a:spcBef>
                <a:spcPts val="600"/>
              </a:spcBef>
              <a:buFont typeface="Arial" charset="0"/>
              <a:buNone/>
            </a:pPr>
            <a:r>
              <a:rPr lang="en-US" altLang="zh-CN" sz="3200" b="1" dirty="0" smtClean="0"/>
              <a:t>cacao</a:t>
            </a:r>
            <a:r>
              <a:rPr lang="en-US" altLang="zh-CN" dirty="0" smtClean="0"/>
              <a:t>                      </a:t>
            </a:r>
            <a:r>
              <a:rPr lang="en-US" altLang="zh-CN" sz="2800" i="1" dirty="0" smtClean="0">
                <a:solidFill>
                  <a:srgbClr val="990000"/>
                </a:solidFill>
              </a:rPr>
              <a:t>n. </a:t>
            </a:r>
            <a:r>
              <a:rPr lang="en-US" altLang="zh-CN" sz="2800" dirty="0" smtClean="0">
                <a:solidFill>
                  <a:srgbClr val="990000"/>
                </a:solidFill>
              </a:rPr>
              <a:t>[U] </a:t>
            </a:r>
            <a:r>
              <a:rPr lang="en-US" altLang="en-US" sz="2800" dirty="0" smtClean="0">
                <a:ea typeface="宋体" charset="-122"/>
              </a:rPr>
              <a:t>a tropical tree, the seeds of which are used for making chocolate and cocoa</a:t>
            </a:r>
            <a:r>
              <a:rPr lang="en-US" altLang="zh-CN" sz="2800" dirty="0" smtClean="0"/>
              <a:t> </a:t>
            </a:r>
            <a:r>
              <a:rPr lang="zh-CN" altLang="en-US" sz="2400" dirty="0" smtClean="0">
                <a:solidFill>
                  <a:schemeClr val="hlink"/>
                </a:solidFill>
              </a:rPr>
              <a:t>可可树（热带植物，种子用于制作巧克力及可可粉）</a:t>
            </a:r>
          </a:p>
          <a:p>
            <a:pPr marL="179388" indent="-177800" eaLnBrk="1" hangingPunct="1">
              <a:lnSpc>
                <a:spcPct val="100000"/>
              </a:lnSpc>
              <a:spcBef>
                <a:spcPts val="600"/>
              </a:spcBef>
              <a:buFont typeface="Arial" charset="0"/>
              <a:buNone/>
            </a:pPr>
            <a:r>
              <a:rPr lang="en-US" altLang="zh-CN" sz="2800" i="1" dirty="0" smtClean="0"/>
              <a:t>e.g. </a:t>
            </a:r>
          </a:p>
          <a:p>
            <a:pPr marL="179388" indent="-177800" eaLnBrk="1" hangingPunct="1">
              <a:lnSpc>
                <a:spcPct val="100000"/>
              </a:lnSpc>
              <a:spcBef>
                <a:spcPts val="600"/>
              </a:spcBef>
              <a:buFont typeface="Arial" charset="0"/>
              <a:buNone/>
            </a:pPr>
            <a:r>
              <a:rPr lang="en-US" altLang="zh-CN" dirty="0" smtClean="0"/>
              <a:t>1. </a:t>
            </a:r>
            <a:r>
              <a:rPr lang="en-US" altLang="zh-CN" sz="2800" dirty="0" smtClean="0"/>
              <a:t>Chocolate is a product of the tropical cacao trees.</a:t>
            </a:r>
          </a:p>
          <a:p>
            <a:pPr marL="179388" indent="-177800" eaLnBrk="1" hangingPunct="1">
              <a:lnSpc>
                <a:spcPct val="100000"/>
              </a:lnSpc>
              <a:spcBef>
                <a:spcPts val="600"/>
              </a:spcBef>
              <a:buFont typeface="Arial" charset="0"/>
              <a:buNone/>
            </a:pPr>
            <a:r>
              <a:rPr lang="zh-CN" altLang="en-US" sz="2400" dirty="0" smtClean="0">
                <a:solidFill>
                  <a:schemeClr val="hlink"/>
                </a:solidFill>
              </a:rPr>
              <a:t>     巧克力是热带可可树的一种产物。</a:t>
            </a:r>
            <a:endParaRPr lang="en-US" altLang="zh-CN" sz="2400" dirty="0" smtClean="0">
              <a:solidFill>
                <a:schemeClr val="hlink"/>
              </a:solidFill>
            </a:endParaRPr>
          </a:p>
          <a:p>
            <a:pPr marL="179388" indent="-177800" eaLnBrk="1" hangingPunct="1">
              <a:lnSpc>
                <a:spcPct val="100000"/>
              </a:lnSpc>
              <a:spcBef>
                <a:spcPts val="600"/>
              </a:spcBef>
              <a:buNone/>
            </a:pPr>
            <a:r>
              <a:rPr lang="en-US" altLang="zh-CN" dirty="0" smtClean="0"/>
              <a:t>2</a:t>
            </a:r>
            <a:r>
              <a:rPr lang="en-US" altLang="zh-CN" dirty="0"/>
              <a:t>. Some coffee and cacao are grown for </a:t>
            </a:r>
            <a:r>
              <a:rPr lang="en-US" altLang="zh-CN" dirty="0" smtClean="0"/>
              <a:t>export.</a:t>
            </a:r>
            <a:endParaRPr lang="en-US" altLang="zh-CN" dirty="0"/>
          </a:p>
          <a:p>
            <a:pPr marL="179388" indent="-177800" eaLnBrk="1" hangingPunct="1">
              <a:lnSpc>
                <a:spcPct val="100000"/>
              </a:lnSpc>
              <a:spcBef>
                <a:spcPts val="600"/>
              </a:spcBef>
              <a:buNone/>
            </a:pPr>
            <a:r>
              <a:rPr lang="zh-CN" altLang="en-US" sz="2400" dirty="0">
                <a:solidFill>
                  <a:schemeClr val="hlink"/>
                </a:solidFill>
              </a:rPr>
              <a:t>    </a:t>
            </a:r>
            <a:r>
              <a:rPr lang="zh-CN" altLang="en-US" sz="2400" dirty="0" smtClean="0">
                <a:solidFill>
                  <a:schemeClr val="hlink"/>
                </a:solidFill>
              </a:rPr>
              <a:t> 种植</a:t>
            </a:r>
            <a:r>
              <a:rPr lang="zh-CN" altLang="en-US" sz="2400" dirty="0">
                <a:solidFill>
                  <a:schemeClr val="hlink"/>
                </a:solidFill>
              </a:rPr>
              <a:t>的咖啡豆和可可豆有些是为了出口。</a:t>
            </a:r>
            <a:endParaRPr lang="zh-CN" altLang="en-US" dirty="0"/>
          </a:p>
          <a:p>
            <a:pPr marL="179388" indent="-177800" eaLnBrk="1" hangingPunct="1">
              <a:lnSpc>
                <a:spcPct val="100000"/>
              </a:lnSpc>
              <a:buFont typeface="Arial" charset="0"/>
              <a:buNone/>
            </a:pP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9" name="Picture 32" descr="Q6B3MRK][IIR)%)TC%JDM2L"/>
          <p:cNvPicPr>
            <a:picLocks noChangeAspect="1" noChangeArrowheads="1"/>
          </p:cNvPicPr>
          <p:nvPr/>
        </p:nvPicPr>
        <p:blipFill>
          <a:blip r:embed="rId6" cstate="print"/>
          <a:srcRect/>
          <a:stretch>
            <a:fillRect/>
          </a:stretch>
        </p:blipFill>
        <p:spPr bwMode="auto">
          <a:xfrm>
            <a:off x="3912529" y="4563139"/>
            <a:ext cx="2258302" cy="2070543"/>
          </a:xfrm>
          <a:prstGeom prst="rect">
            <a:avLst/>
          </a:prstGeom>
          <a:noFill/>
        </p:spPr>
      </p:pic>
      <p:pic>
        <p:nvPicPr>
          <p:cNvPr id="11" name="Picture 33"/>
          <p:cNvPicPr>
            <a:picLocks noChangeAspect="1" noChangeArrowheads="1"/>
          </p:cNvPicPr>
          <p:nvPr/>
        </p:nvPicPr>
        <p:blipFill>
          <a:blip r:embed="rId7" cstate="print"/>
          <a:srcRect/>
          <a:stretch>
            <a:fillRect/>
          </a:stretch>
        </p:blipFill>
        <p:spPr bwMode="auto">
          <a:xfrm>
            <a:off x="969155" y="4563139"/>
            <a:ext cx="2775696" cy="2035204"/>
          </a:xfrm>
          <a:prstGeom prst="rect">
            <a:avLst/>
          </a:prstGeom>
          <a:noFill/>
          <a:ln w="9525">
            <a:noFill/>
            <a:miter lim="800000"/>
            <a:headEnd/>
            <a:tailEnd/>
          </a:ln>
          <a:effectLst/>
        </p:spPr>
      </p:pic>
      <p:pic>
        <p:nvPicPr>
          <p:cNvPr id="2051" name="Picture 3"/>
          <p:cNvPicPr>
            <a:picLocks noChangeAspect="1" noChangeArrowheads="1"/>
          </p:cNvPicPr>
          <p:nvPr/>
        </p:nvPicPr>
        <p:blipFill>
          <a:blip r:embed="rId8" cstate="print"/>
          <a:srcRect/>
          <a:stretch>
            <a:fillRect/>
          </a:stretch>
        </p:blipFill>
        <p:spPr bwMode="auto">
          <a:xfrm>
            <a:off x="1614488" y="804863"/>
            <a:ext cx="1019175" cy="295275"/>
          </a:xfrm>
          <a:prstGeom prst="rect">
            <a:avLst/>
          </a:prstGeom>
          <a:noFill/>
          <a:ln w="9525">
            <a:noFill/>
            <a:miter lim="800000"/>
            <a:headEnd/>
            <a:tailEnd/>
          </a:ln>
        </p:spPr>
      </p:pic>
      <p:pic>
        <p:nvPicPr>
          <p:cNvPr id="12" name="图片 6" descr="Home">
            <a:hlinkClick r:id="rId3"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pic>
        <p:nvPicPr>
          <p:cNvPr id="13" name="图片 10" descr="Back">
            <a:hlinkClick r:id="rId10" action="ppaction://hlinksldjump"/>
          </p:cNvPr>
          <p:cNvPicPr>
            <a:picLocks noChangeAspect="1" noChangeArrowheads="1"/>
          </p:cNvPicPr>
          <p:nvPr/>
        </p:nvPicPr>
        <p:blipFill>
          <a:blip r:embed="rId11"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62278"/>
            <a:ext cx="8806300" cy="5761037"/>
          </a:xfrm>
          <a:prstGeom prst="rect">
            <a:avLst/>
          </a:prstGeom>
          <a:noFill/>
          <a:ln>
            <a:miter lim="800000"/>
            <a:headEnd/>
            <a:tailEnd/>
          </a:ln>
        </p:spPr>
        <p:txBody>
          <a:bodyPr/>
          <a:lstStyle/>
          <a:p>
            <a:pPr marL="179388" indent="-177800" algn="just" eaLnBrk="1" hangingPunct="1">
              <a:lnSpc>
                <a:spcPct val="100000"/>
              </a:lnSpc>
              <a:buSzPct val="120000"/>
              <a:buNone/>
            </a:pPr>
            <a:r>
              <a:rPr lang="en-US" altLang="zh-CN" sz="3200" b="1" dirty="0" smtClean="0"/>
              <a:t>crush</a:t>
            </a:r>
            <a:r>
              <a:rPr lang="en-US" altLang="zh-CN" dirty="0" smtClean="0"/>
              <a:t>                 </a:t>
            </a:r>
            <a:r>
              <a:rPr lang="en-US" altLang="zh-CN" sz="2800" i="1" dirty="0" err="1" smtClean="0">
                <a:solidFill>
                  <a:srgbClr val="C00000"/>
                </a:solidFill>
              </a:rPr>
              <a:t>vt.</a:t>
            </a:r>
            <a:r>
              <a:rPr lang="en-US" altLang="zh-CN" sz="2800" i="1" dirty="0" smtClean="0">
                <a:solidFill>
                  <a:srgbClr val="C00000"/>
                </a:solidFill>
              </a:rPr>
              <a:t> </a:t>
            </a:r>
            <a:r>
              <a:rPr lang="en-US" altLang="zh-CN" dirty="0"/>
              <a:t>to </a:t>
            </a:r>
            <a:r>
              <a:rPr lang="en-US" altLang="en-US" sz="2800" dirty="0" smtClean="0">
                <a:ea typeface="宋体" charset="-122"/>
              </a:rPr>
              <a:t>press s</a:t>
            </a:r>
            <a:r>
              <a:rPr lang="en-US" altLang="zh-CN" sz="2800" dirty="0" smtClean="0"/>
              <a:t>th.</a:t>
            </a:r>
            <a:r>
              <a:rPr lang="en-US" altLang="en-US" sz="2800" dirty="0" smtClean="0">
                <a:ea typeface="宋体" charset="-122"/>
              </a:rPr>
              <a:t> so hard that it breaks into</a:t>
            </a:r>
            <a:r>
              <a:rPr lang="en-US" altLang="zh-CN" sz="2800" dirty="0" smtClean="0"/>
              <a:t> </a:t>
            </a:r>
            <a:r>
              <a:rPr lang="en-US" altLang="en-US" sz="2800" dirty="0" smtClean="0">
                <a:ea typeface="宋体" charset="-122"/>
              </a:rPr>
              <a:t>very small pieces</a:t>
            </a:r>
            <a:r>
              <a:rPr lang="en-US" altLang="zh-CN" sz="2800" dirty="0" smtClean="0"/>
              <a:t> </a:t>
            </a:r>
            <a:r>
              <a:rPr lang="zh-CN" altLang="en-US" sz="2400" dirty="0" smtClean="0">
                <a:solidFill>
                  <a:schemeClr val="hlink"/>
                </a:solidFill>
              </a:rPr>
              <a:t>压碎</a:t>
            </a:r>
          </a:p>
          <a:p>
            <a:pPr marL="179388" indent="-177800" eaLnBrk="1" hangingPunct="1">
              <a:lnSpc>
                <a:spcPct val="100000"/>
              </a:lnSpc>
              <a:buSzPct val="120000"/>
              <a:buFont typeface="Arial" charset="0"/>
              <a:buNone/>
            </a:pPr>
            <a:r>
              <a:rPr lang="en-US" altLang="zh-CN" sz="2800" i="1" dirty="0" smtClean="0"/>
              <a:t>e.g. </a:t>
            </a:r>
          </a:p>
          <a:p>
            <a:pPr marL="179388" indent="-177800" eaLnBrk="1" hangingPunct="1">
              <a:lnSpc>
                <a:spcPct val="100000"/>
              </a:lnSpc>
              <a:buSzPct val="120000"/>
              <a:buFont typeface="Arial" charset="0"/>
              <a:buNone/>
            </a:pPr>
            <a:r>
              <a:rPr lang="en-US" altLang="zh-CN" dirty="0" smtClean="0"/>
              <a:t>1. </a:t>
            </a:r>
            <a:r>
              <a:rPr lang="en-US" altLang="zh-CN" sz="2800" dirty="0" smtClean="0"/>
              <a:t>The machine can crush rocks into powder.</a:t>
            </a:r>
          </a:p>
          <a:p>
            <a:pPr marL="179388" indent="-177800" eaLnBrk="1" hangingPunct="1">
              <a:lnSpc>
                <a:spcPct val="100000"/>
              </a:lnSpc>
              <a:buSzPct val="120000"/>
              <a:buFont typeface="Arial" charset="0"/>
              <a:buNone/>
            </a:pPr>
            <a:r>
              <a:rPr lang="zh-CN" altLang="en-US" sz="2400" dirty="0" smtClean="0">
                <a:solidFill>
                  <a:schemeClr val="hlink"/>
                </a:solidFill>
              </a:rPr>
              <a:t>     那台机器能把岩石压成粉末。</a:t>
            </a:r>
            <a:endParaRPr lang="en-US" altLang="zh-CN" sz="2400" dirty="0" smtClean="0">
              <a:solidFill>
                <a:schemeClr val="hlink"/>
              </a:solidFill>
            </a:endParaRPr>
          </a:p>
          <a:p>
            <a:pPr marL="179388" indent="-177800" eaLnBrk="1" hangingPunct="1">
              <a:lnSpc>
                <a:spcPct val="100000"/>
              </a:lnSpc>
              <a:buSzPct val="120000"/>
              <a:buNone/>
            </a:pPr>
            <a:r>
              <a:rPr lang="en-US" altLang="zh-CN" dirty="0" smtClean="0"/>
              <a:t>2. How many tons of ore can this machine crush in an hour? </a:t>
            </a:r>
          </a:p>
          <a:p>
            <a:pPr marL="179388" indent="-177800" eaLnBrk="1" hangingPunct="1">
              <a:lnSpc>
                <a:spcPct val="100000"/>
              </a:lnSpc>
              <a:buSzPct val="120000"/>
              <a:buNone/>
            </a:pPr>
            <a:r>
              <a:rPr lang="zh-CN" altLang="en-US" sz="2400" dirty="0" smtClean="0">
                <a:solidFill>
                  <a:schemeClr val="hlink"/>
                </a:solidFill>
              </a:rPr>
              <a:t>     这台机器每小时可以破碎多少吨矿石</a:t>
            </a:r>
            <a:r>
              <a:rPr lang="en-US" altLang="zh-CN" sz="2400" dirty="0" smtClean="0">
                <a:solidFill>
                  <a:schemeClr val="hlink"/>
                </a:solidFill>
                <a:latin typeface="+mn-ea"/>
              </a:rPr>
              <a:t>?</a:t>
            </a:r>
            <a:r>
              <a:rPr lang="en-US" altLang="zh-CN" sz="2400" dirty="0" smtClean="0">
                <a:solidFill>
                  <a:schemeClr val="hlink"/>
                </a:solidFill>
              </a:rPr>
              <a:t> </a:t>
            </a:r>
          </a:p>
          <a:p>
            <a:pPr marL="179388" indent="-177800" eaLnBrk="1" hangingPunct="1">
              <a:lnSpc>
                <a:spcPct val="100000"/>
              </a:lnSpc>
              <a:buSzPct val="120000"/>
              <a:buNone/>
            </a:pPr>
            <a:endParaRPr lang="zh-CN" altLang="en-US" sz="28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3074" name="Picture 2"/>
          <p:cNvPicPr>
            <a:picLocks noChangeAspect="1" noChangeArrowheads="1"/>
          </p:cNvPicPr>
          <p:nvPr/>
        </p:nvPicPr>
        <p:blipFill>
          <a:blip r:embed="rId4" cstate="print"/>
          <a:srcRect/>
          <a:stretch>
            <a:fillRect/>
          </a:stretch>
        </p:blipFill>
        <p:spPr bwMode="auto">
          <a:xfrm>
            <a:off x="1714500" y="823913"/>
            <a:ext cx="723900" cy="314325"/>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5" action="ppaction://hlinksldjump"/>
          </p:cNvPr>
          <p:cNvPicPr>
            <a:picLocks noChangeAspect="1"/>
          </p:cNvPicPr>
          <p:nvPr/>
        </p:nvPicPr>
        <p:blipFill>
          <a:blip r:embed="rId9"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67695" y="662278"/>
            <a:ext cx="8796196" cy="5761037"/>
          </a:xfrm>
          <a:prstGeom prst="rect">
            <a:avLst/>
          </a:prstGeom>
          <a:noFill/>
          <a:ln>
            <a:miter lim="800000"/>
            <a:headEnd/>
            <a:tailEnd/>
          </a:ln>
        </p:spPr>
        <p:txBody>
          <a:bodyPr/>
          <a:lstStyle/>
          <a:p>
            <a:pPr marL="179388" indent="-177800" algn="just" eaLnBrk="1" hangingPunct="1">
              <a:lnSpc>
                <a:spcPct val="100000"/>
              </a:lnSpc>
              <a:buSzPct val="120000"/>
              <a:buFont typeface="Arial" charset="0"/>
              <a:buNone/>
            </a:pPr>
            <a:r>
              <a:rPr lang="en-US" altLang="zh-CN" sz="3200" b="1" dirty="0" smtClean="0"/>
              <a:t>paste</a:t>
            </a:r>
            <a:r>
              <a:rPr lang="en-US" altLang="zh-CN" dirty="0" smtClean="0"/>
              <a:t>                   </a:t>
            </a:r>
            <a:r>
              <a:rPr lang="en-US" altLang="zh-CN" sz="2800" i="1" dirty="0" smtClean="0">
                <a:solidFill>
                  <a:srgbClr val="990000"/>
                </a:solidFill>
              </a:rPr>
              <a:t>n. </a:t>
            </a:r>
            <a:r>
              <a:rPr lang="en-US" altLang="zh-CN" sz="2800" dirty="0" smtClean="0">
                <a:solidFill>
                  <a:srgbClr val="990000"/>
                </a:solidFill>
              </a:rPr>
              <a:t>[C, U] </a:t>
            </a:r>
            <a:r>
              <a:rPr lang="en-US" altLang="zh-CN" sz="2800" dirty="0" smtClean="0"/>
              <a:t>a soft thick mixture that can easily be shaped or spread </a:t>
            </a:r>
            <a:r>
              <a:rPr lang="zh-CN" altLang="en-US" sz="2400" dirty="0" smtClean="0">
                <a:solidFill>
                  <a:schemeClr val="hlink"/>
                </a:solidFill>
              </a:rPr>
              <a:t>糊；膏状物</a:t>
            </a:r>
          </a:p>
          <a:p>
            <a:pPr marL="179388" indent="-177800" eaLnBrk="1" hangingPunct="1">
              <a:lnSpc>
                <a:spcPct val="100000"/>
              </a:lnSpc>
              <a:buSzPct val="120000"/>
              <a:buFont typeface="Arial" charset="0"/>
              <a:buNone/>
            </a:pPr>
            <a:r>
              <a:rPr lang="en-US" altLang="zh-CN" sz="2800" i="1" dirty="0" smtClean="0"/>
              <a:t>e.g. </a:t>
            </a:r>
          </a:p>
          <a:p>
            <a:pPr marL="179388" indent="-177800" eaLnBrk="1" hangingPunct="1">
              <a:lnSpc>
                <a:spcPct val="100000"/>
              </a:lnSpc>
              <a:buSzPct val="120000"/>
              <a:buFont typeface="Arial" charset="0"/>
              <a:buNone/>
            </a:pPr>
            <a:r>
              <a:rPr lang="en-US" altLang="zh-CN" sz="2800" dirty="0" smtClean="0"/>
              <a:t>1. I like sesame paste. </a:t>
            </a:r>
          </a:p>
          <a:p>
            <a:pPr marL="179388" indent="-177800" eaLnBrk="1" hangingPunct="1">
              <a:lnSpc>
                <a:spcPct val="100000"/>
              </a:lnSpc>
              <a:spcBef>
                <a:spcPct val="50000"/>
              </a:spcBef>
              <a:buSzPct val="50000"/>
              <a:buFont typeface="Wingdings" pitchFamily="2" charset="2"/>
              <a:buNone/>
            </a:pPr>
            <a:r>
              <a:rPr lang="zh-CN" altLang="en-US" sz="2400" dirty="0" smtClean="0">
                <a:solidFill>
                  <a:schemeClr val="hlink"/>
                </a:solidFill>
              </a:rPr>
              <a:t>     我喜欢吃芝麻糊。</a:t>
            </a:r>
            <a:endParaRPr lang="en-US" altLang="zh-CN" sz="2800" i="1" dirty="0" smtClean="0"/>
          </a:p>
          <a:p>
            <a:pPr marL="179388" indent="-177800" eaLnBrk="1" hangingPunct="1">
              <a:lnSpc>
                <a:spcPct val="100000"/>
              </a:lnSpc>
              <a:buSzPct val="120000"/>
              <a:buFont typeface="Arial" charset="0"/>
              <a:buNone/>
            </a:pPr>
            <a:r>
              <a:rPr lang="en-US" altLang="zh-CN" sz="2800" dirty="0" smtClean="0"/>
              <a:t>2. Mix the butter and flour into a paste.</a:t>
            </a:r>
          </a:p>
          <a:p>
            <a:pPr marL="179388" indent="-177800" eaLnBrk="1" hangingPunct="1">
              <a:lnSpc>
                <a:spcPct val="100000"/>
              </a:lnSpc>
              <a:buSzPct val="120000"/>
              <a:buFont typeface="Arial" charset="0"/>
              <a:buNone/>
            </a:pPr>
            <a:r>
              <a:rPr lang="zh-CN" altLang="en-US" sz="2400" dirty="0" smtClean="0"/>
              <a:t>     </a:t>
            </a:r>
            <a:r>
              <a:rPr lang="zh-CN" altLang="en-US" sz="2400" dirty="0" smtClean="0">
                <a:solidFill>
                  <a:schemeClr val="hlink"/>
                </a:solidFill>
              </a:rPr>
              <a:t>把黄油和面粉调成糊状。</a:t>
            </a:r>
            <a:endParaRPr lang="zh-CN" altLang="en-US" sz="2400" dirty="0" smtClean="0"/>
          </a:p>
          <a:p>
            <a:pPr lvl="1" eaLnBrk="1" hangingPunct="1">
              <a:buSzPct val="50000"/>
              <a:buFont typeface="Wingdings" pitchFamily="2" charset="2"/>
              <a:buNone/>
            </a:pPr>
            <a:endParaRPr lang="zh-CN" altLang="en-US" dirty="0" smtClean="0"/>
          </a:p>
          <a:p>
            <a:pPr lvl="1" eaLnBrk="1" hangingPunct="1">
              <a:buSzPct val="50000"/>
              <a:buFont typeface="Wingdings" pitchFamily="2" charset="2"/>
              <a:buNone/>
            </a:pP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4098" name="Picture 2"/>
          <p:cNvPicPr>
            <a:picLocks noChangeAspect="1" noChangeArrowheads="1"/>
          </p:cNvPicPr>
          <p:nvPr/>
        </p:nvPicPr>
        <p:blipFill>
          <a:blip r:embed="rId4" cstate="print"/>
          <a:srcRect/>
          <a:stretch>
            <a:fillRect/>
          </a:stretch>
        </p:blipFill>
        <p:spPr bwMode="auto">
          <a:xfrm>
            <a:off x="1728788" y="808220"/>
            <a:ext cx="809625" cy="32385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5" action="ppaction://hlinksldjump"/>
          </p:cNvPr>
          <p:cNvPicPr>
            <a:picLocks noChangeAspect="1"/>
          </p:cNvPicPr>
          <p:nvPr/>
        </p:nvPicPr>
        <p:blipFill>
          <a:blip r:embed="rId9"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42870" y="586078"/>
            <a:ext cx="6076955" cy="6031820"/>
          </a:xfrm>
          <a:prstGeom prst="rect">
            <a:avLst/>
          </a:prstGeom>
          <a:noFill/>
          <a:ln>
            <a:miter lim="800000"/>
            <a:headEnd/>
            <a:tailEnd/>
          </a:ln>
        </p:spPr>
        <p:txBody>
          <a:bodyPr/>
          <a:lstStyle/>
          <a:p>
            <a:pPr marL="179388" indent="-177800" algn="just" eaLnBrk="1" hangingPunct="1">
              <a:lnSpc>
                <a:spcPct val="100000"/>
              </a:lnSpc>
              <a:spcBef>
                <a:spcPts val="1200"/>
              </a:spcBef>
              <a:buSzPct val="120000"/>
              <a:buNone/>
            </a:pPr>
            <a:r>
              <a:rPr lang="en-US" altLang="zh-CN" sz="3200" b="1" dirty="0" smtClean="0"/>
              <a:t>spice</a:t>
            </a:r>
            <a:r>
              <a:rPr lang="en-US" altLang="zh-CN" sz="3200" dirty="0" smtClean="0"/>
              <a:t>     </a:t>
            </a:r>
            <a:r>
              <a:rPr lang="en-US" altLang="zh-CN" dirty="0" smtClean="0"/>
              <a:t>         </a:t>
            </a:r>
            <a:r>
              <a:rPr lang="en-US" altLang="zh-CN" sz="2800" i="1" dirty="0" smtClean="0">
                <a:solidFill>
                  <a:srgbClr val="990000"/>
                </a:solidFill>
              </a:rPr>
              <a:t>n. </a:t>
            </a:r>
            <a:r>
              <a:rPr lang="en-US" altLang="zh-CN" sz="2800" dirty="0" smtClean="0">
                <a:solidFill>
                  <a:srgbClr val="990000"/>
                </a:solidFill>
              </a:rPr>
              <a:t>[C, U] </a:t>
            </a:r>
            <a:r>
              <a:rPr lang="en-US" altLang="en-US" sz="2800" dirty="0" smtClean="0">
                <a:ea typeface="宋体" charset="-122"/>
              </a:rPr>
              <a:t>a substance made from plants and added</a:t>
            </a:r>
            <a:r>
              <a:rPr lang="en-US" altLang="zh-CN" sz="2800" dirty="0" smtClean="0"/>
              <a:t> </a:t>
            </a:r>
            <a:r>
              <a:rPr lang="en-US" altLang="en-US" sz="2800" dirty="0" smtClean="0">
                <a:ea typeface="宋体" charset="-122"/>
              </a:rPr>
              <a:t>to food to give it a particular </a:t>
            </a:r>
            <a:r>
              <a:rPr lang="en-US" altLang="en-US" sz="2800" dirty="0" err="1" smtClean="0">
                <a:ea typeface="宋体" charset="-122"/>
              </a:rPr>
              <a:t>flavour</a:t>
            </a:r>
            <a:r>
              <a:rPr lang="en-US" altLang="zh-CN" sz="2800" dirty="0" smtClean="0"/>
              <a:t> </a:t>
            </a:r>
            <a:r>
              <a:rPr lang="zh-CN" altLang="en-US" sz="2400" dirty="0">
                <a:solidFill>
                  <a:schemeClr val="hlink"/>
                </a:solidFill>
              </a:rPr>
              <a:t>香料；调味品</a:t>
            </a:r>
            <a:endParaRPr lang="zh-CN" altLang="en-US" sz="2400" dirty="0" smtClean="0">
              <a:solidFill>
                <a:schemeClr val="hlink"/>
              </a:solidFill>
            </a:endParaRPr>
          </a:p>
          <a:p>
            <a:pPr marL="179388" indent="-177800" eaLnBrk="1" hangingPunct="1">
              <a:lnSpc>
                <a:spcPct val="100000"/>
              </a:lnSpc>
              <a:spcBef>
                <a:spcPts val="1200"/>
              </a:spcBef>
              <a:buSzPct val="120000"/>
              <a:buFont typeface="Arial" charset="0"/>
              <a:buNone/>
            </a:pPr>
            <a:r>
              <a:rPr lang="en-US" altLang="zh-CN" sz="2800" i="1" dirty="0" smtClean="0"/>
              <a:t>e.g. </a:t>
            </a:r>
          </a:p>
          <a:p>
            <a:pPr marL="1588" indent="0" algn="just" eaLnBrk="1" hangingPunct="1">
              <a:lnSpc>
                <a:spcPct val="100000"/>
              </a:lnSpc>
              <a:spcBef>
                <a:spcPts val="1200"/>
              </a:spcBef>
              <a:buSzPct val="100000"/>
              <a:buNone/>
            </a:pPr>
            <a:r>
              <a:rPr lang="en-US" altLang="zh-CN" sz="2800" dirty="0" smtClean="0"/>
              <a:t>1. His father was a dealer in spice.</a:t>
            </a:r>
          </a:p>
          <a:p>
            <a:pPr marL="179388" indent="-177800" eaLnBrk="1" hangingPunct="1">
              <a:lnSpc>
                <a:spcPct val="100000"/>
              </a:lnSpc>
              <a:spcBef>
                <a:spcPts val="1200"/>
              </a:spcBef>
              <a:buSzPct val="50000"/>
              <a:buFont typeface="Wingdings" pitchFamily="2" charset="2"/>
              <a:buNone/>
            </a:pPr>
            <a:r>
              <a:rPr lang="zh-CN" altLang="en-US" sz="2400" dirty="0" smtClean="0">
                <a:solidFill>
                  <a:schemeClr val="hlink"/>
                </a:solidFill>
              </a:rPr>
              <a:t>     他父亲以前是香料商人。</a:t>
            </a:r>
            <a:endParaRPr lang="en-US" altLang="zh-CN" sz="2800" dirty="0" smtClean="0"/>
          </a:p>
          <a:p>
            <a:pPr marL="1588" indent="0" algn="just" eaLnBrk="1" hangingPunct="1">
              <a:lnSpc>
                <a:spcPct val="100000"/>
              </a:lnSpc>
              <a:spcBef>
                <a:spcPts val="1200"/>
              </a:spcBef>
              <a:buSzPct val="100000"/>
              <a:buNone/>
            </a:pPr>
            <a:r>
              <a:rPr lang="en-US" altLang="zh-CN" sz="2800" dirty="0" smtClean="0"/>
              <a:t>2. Pepper, ginger, and nutmeg are spices.</a:t>
            </a:r>
          </a:p>
          <a:p>
            <a:pPr marL="179388" indent="-177800" eaLnBrk="1" hangingPunct="1">
              <a:lnSpc>
                <a:spcPct val="100000"/>
              </a:lnSpc>
              <a:spcBef>
                <a:spcPts val="1200"/>
              </a:spcBef>
              <a:buSzPct val="120000"/>
              <a:buFont typeface="Arial" charset="0"/>
              <a:buNone/>
            </a:pPr>
            <a:r>
              <a:rPr lang="zh-CN" altLang="en-US" sz="2800" dirty="0" smtClean="0"/>
              <a:t>     </a:t>
            </a:r>
            <a:r>
              <a:rPr lang="zh-CN" altLang="en-US" sz="2400" dirty="0" smtClean="0">
                <a:solidFill>
                  <a:schemeClr val="hlink"/>
                </a:solidFill>
              </a:rPr>
              <a:t>胡椒、姜和肉豆蔻都是调味品。</a:t>
            </a:r>
            <a:endParaRPr lang="zh-CN" altLang="en-US" sz="28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1"/>
          <p:cNvPicPr>
            <a:picLocks noChangeAspect="1" noChangeArrowheads="1"/>
          </p:cNvPicPr>
          <p:nvPr/>
        </p:nvPicPr>
        <p:blipFill>
          <a:blip r:embed="rId4" cstate="print"/>
          <a:srcRect/>
          <a:stretch>
            <a:fillRect/>
          </a:stretch>
        </p:blipFill>
        <p:spPr bwMode="auto">
          <a:xfrm rot="5400000">
            <a:off x="5556391" y="2059384"/>
            <a:ext cx="4040052" cy="24779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2" name="Picture 2"/>
          <p:cNvPicPr>
            <a:picLocks noChangeAspect="1" noChangeArrowheads="1"/>
          </p:cNvPicPr>
          <p:nvPr/>
        </p:nvPicPr>
        <p:blipFill>
          <a:blip r:embed="rId5" cstate="print"/>
          <a:srcRect/>
          <a:stretch>
            <a:fillRect/>
          </a:stretch>
        </p:blipFill>
        <p:spPr bwMode="auto">
          <a:xfrm>
            <a:off x="1412875" y="758235"/>
            <a:ext cx="676275" cy="275228"/>
          </a:xfrm>
          <a:prstGeom prst="rect">
            <a:avLst/>
          </a:prstGeom>
          <a:noFill/>
          <a:ln w="9525">
            <a:noFill/>
            <a:miter lim="800000"/>
            <a:headEnd/>
            <a:tailEnd/>
          </a:ln>
        </p:spPr>
      </p:pic>
      <p:pic>
        <p:nvPicPr>
          <p:cNvPr id="1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10"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pic>
        <p:nvPicPr>
          <p:cNvPr id="13" name="图片 1">
            <a:hlinkClick r:id="rId6"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59836" y="659042"/>
            <a:ext cx="8803190" cy="4886265"/>
          </a:xfrm>
          <a:prstGeom prst="rect">
            <a:avLst/>
          </a:prstGeom>
          <a:noFill/>
          <a:ln>
            <a:miter lim="800000"/>
            <a:headEnd/>
            <a:tailEnd/>
          </a:ln>
        </p:spPr>
        <p:txBody>
          <a:bodyPr/>
          <a:lstStyle/>
          <a:p>
            <a:pPr marL="179388" indent="-179388" eaLnBrk="1" hangingPunct="1">
              <a:buSzPct val="120000"/>
              <a:buFont typeface="Arial" charset="0"/>
              <a:buNone/>
            </a:pPr>
            <a:r>
              <a:rPr lang="en-US" altLang="zh-CN" sz="3200" b="1" dirty="0" smtClean="0"/>
              <a:t>stimulating</a:t>
            </a:r>
            <a:r>
              <a:rPr lang="en-US" altLang="zh-CN" sz="3200" dirty="0" smtClean="0"/>
              <a:t> </a:t>
            </a:r>
            <a:r>
              <a:rPr lang="en-US" altLang="zh-CN" dirty="0" smtClean="0"/>
              <a:t>                            </a:t>
            </a:r>
            <a:r>
              <a:rPr lang="en-US" altLang="zh-CN" sz="2800" i="1" dirty="0" smtClean="0">
                <a:solidFill>
                  <a:srgbClr val="990000"/>
                </a:solidFill>
              </a:rPr>
              <a:t>a.</a:t>
            </a:r>
            <a:r>
              <a:rPr lang="en-US" altLang="zh-CN" dirty="0" smtClean="0">
                <a:solidFill>
                  <a:srgbClr val="990000"/>
                </a:solidFill>
              </a:rPr>
              <a:t> </a:t>
            </a:r>
            <a:endParaRPr lang="en-US" altLang="zh-CN" sz="2800" dirty="0" smtClean="0">
              <a:solidFill>
                <a:srgbClr val="990000"/>
              </a:solidFill>
            </a:endParaRPr>
          </a:p>
          <a:p>
            <a:pPr marL="179388" indent="-179388" algn="just" eaLnBrk="1" hangingPunct="1">
              <a:buSzPct val="120000"/>
              <a:buFont typeface="Arial" charset="0"/>
              <a:buNone/>
            </a:pPr>
            <a:r>
              <a:rPr lang="en-US" altLang="zh-CN" sz="2800" b="1" dirty="0" smtClean="0"/>
              <a:t>1</a:t>
            </a:r>
            <a:r>
              <a:rPr lang="en-US" altLang="zh-CN" b="1" dirty="0" smtClean="0"/>
              <a:t>.</a:t>
            </a:r>
            <a:r>
              <a:rPr lang="en-US" altLang="zh-CN" sz="2800" b="1" dirty="0" smtClean="0"/>
              <a:t> </a:t>
            </a:r>
            <a:r>
              <a:rPr lang="en-US" altLang="en-US" sz="2800" dirty="0" smtClean="0">
                <a:ea typeface="宋体" charset="-122"/>
              </a:rPr>
              <a:t>making you feel physically active</a:t>
            </a:r>
            <a:r>
              <a:rPr lang="en-US" altLang="zh-CN" sz="2800" dirty="0" smtClean="0"/>
              <a:t> </a:t>
            </a:r>
            <a:r>
              <a:rPr lang="zh-CN" altLang="en-US" sz="2400" dirty="0" smtClean="0">
                <a:solidFill>
                  <a:schemeClr val="hlink"/>
                </a:solidFill>
              </a:rPr>
              <a:t>令人有活力的</a:t>
            </a:r>
          </a:p>
          <a:p>
            <a:pPr marL="179388" indent="-179388" algn="just" eaLnBrk="1" hangingPunct="1">
              <a:buSzPct val="120000"/>
              <a:buFont typeface="Arial" charset="0"/>
              <a:buNone/>
            </a:pPr>
            <a:r>
              <a:rPr lang="en-US" altLang="zh-CN" sz="2800" i="1" dirty="0" smtClean="0"/>
              <a:t>e.g.</a:t>
            </a:r>
            <a:r>
              <a:rPr lang="en-US" altLang="zh-CN" i="1" dirty="0" smtClean="0">
                <a:solidFill>
                  <a:srgbClr val="0000CC"/>
                </a:solidFill>
              </a:rPr>
              <a:t> </a:t>
            </a:r>
            <a:r>
              <a:rPr lang="en-US" altLang="zh-CN" sz="2800" dirty="0" smtClean="0"/>
              <a:t>I find swimming the most stimulating form of exercises.</a:t>
            </a:r>
          </a:p>
          <a:p>
            <a:pPr marL="179388" indent="-179388" eaLnBrk="1" hangingPunct="1">
              <a:buSzPct val="120000"/>
              <a:buFont typeface="Arial" charset="0"/>
              <a:buNone/>
            </a:pPr>
            <a:r>
              <a:rPr lang="zh-CN" altLang="en-US" sz="2400" dirty="0" smtClean="0">
                <a:solidFill>
                  <a:schemeClr val="hlink"/>
                </a:solidFill>
              </a:rPr>
              <a:t>        我觉得游泳是最让人充满活力的一项运动。</a:t>
            </a:r>
            <a:endParaRPr lang="en-US" altLang="zh-CN" sz="2800" dirty="0" smtClean="0"/>
          </a:p>
          <a:p>
            <a:pPr marL="179388" indent="-179388" eaLnBrk="1" hangingPunct="1">
              <a:buSzPct val="120000"/>
              <a:buFont typeface="Arial" charset="0"/>
              <a:buNone/>
            </a:pPr>
            <a:r>
              <a:rPr lang="en-US" altLang="zh-CN" sz="2800" b="1" dirty="0" smtClean="0"/>
              <a:t>2. </a:t>
            </a:r>
            <a:r>
              <a:rPr lang="en-US" altLang="en-US" sz="2800" dirty="0" smtClean="0">
                <a:ea typeface="宋体" charset="-122"/>
              </a:rPr>
              <a:t>making you feel interested </a:t>
            </a:r>
            <a:r>
              <a:rPr lang="en-US" altLang="zh-CN" sz="2400" dirty="0" smtClean="0">
                <a:solidFill>
                  <a:schemeClr val="hlink"/>
                </a:solidFill>
              </a:rPr>
              <a:t>饶</a:t>
            </a:r>
            <a:r>
              <a:rPr lang="zh-CN" altLang="en-US" sz="2400" dirty="0" smtClean="0">
                <a:solidFill>
                  <a:schemeClr val="hlink"/>
                </a:solidFill>
              </a:rPr>
              <a:t>有兴味的</a:t>
            </a:r>
          </a:p>
          <a:p>
            <a:pPr marL="179388" indent="-179388" algn="just" eaLnBrk="1" hangingPunct="1">
              <a:buSzPct val="120000"/>
              <a:buNone/>
            </a:pPr>
            <a:r>
              <a:rPr lang="en-US" altLang="zh-CN" sz="2800" i="1" dirty="0" smtClean="0"/>
              <a:t>e.g. </a:t>
            </a:r>
            <a:r>
              <a:rPr lang="en-US" altLang="zh-CN" dirty="0" smtClean="0"/>
              <a:t>As a subject, e</a:t>
            </a:r>
            <a:r>
              <a:rPr lang="en-US" altLang="zh-CN" sz="2800" dirty="0" smtClean="0"/>
              <a:t>cology has </a:t>
            </a:r>
            <a:r>
              <a:rPr lang="en-US" altLang="zh-CN" dirty="0" smtClean="0"/>
              <a:t>a lot of</a:t>
            </a:r>
            <a:r>
              <a:rPr lang="en-US" altLang="zh-CN" sz="2800" dirty="0" smtClean="0"/>
              <a:t> stimulating </a:t>
            </a:r>
            <a:r>
              <a:rPr lang="en-US" altLang="zh-CN" dirty="0"/>
              <a:t> </a:t>
            </a:r>
            <a:r>
              <a:rPr lang="en-US" altLang="zh-CN" sz="2800" dirty="0" smtClean="0"/>
              <a:t>characteristics.</a:t>
            </a:r>
          </a:p>
          <a:p>
            <a:pPr marL="179388" indent="-179388" eaLnBrk="1" hangingPunct="1">
              <a:buSzPct val="120000"/>
              <a:buFont typeface="Arial" charset="0"/>
              <a:buNone/>
            </a:pPr>
            <a:r>
              <a:rPr lang="zh-CN" altLang="en-US" sz="2400" dirty="0" smtClean="0">
                <a:solidFill>
                  <a:schemeClr val="hlink"/>
                </a:solidFill>
              </a:rPr>
              <a:t>   生态学作为</a:t>
            </a:r>
            <a:r>
              <a:rPr lang="zh-CN" altLang="en-US" sz="2400" dirty="0">
                <a:solidFill>
                  <a:schemeClr val="hlink"/>
                </a:solidFill>
              </a:rPr>
              <a:t>一项</a:t>
            </a:r>
            <a:r>
              <a:rPr lang="zh-CN" altLang="en-US" sz="2400" dirty="0" smtClean="0">
                <a:solidFill>
                  <a:schemeClr val="hlink"/>
                </a:solidFill>
              </a:rPr>
              <a:t>课题具有许多有趣的特点。</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6146" name="Picture 2"/>
          <p:cNvPicPr>
            <a:picLocks noChangeAspect="1" noChangeArrowheads="1"/>
          </p:cNvPicPr>
          <p:nvPr/>
        </p:nvPicPr>
        <p:blipFill>
          <a:blip r:embed="rId4" cstate="print"/>
          <a:srcRect/>
          <a:stretch>
            <a:fillRect/>
          </a:stretch>
        </p:blipFill>
        <p:spPr bwMode="auto">
          <a:xfrm>
            <a:off x="2500821" y="775168"/>
            <a:ext cx="1790700" cy="314325"/>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dissolv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300" y="656364"/>
            <a:ext cx="8778591" cy="6072239"/>
          </a:xfrm>
          <a:prstGeom prst="rect">
            <a:avLst/>
          </a:prstGeom>
          <a:noFill/>
          <a:ln>
            <a:miter lim="800000"/>
            <a:headEnd/>
            <a:tailEnd/>
          </a:ln>
        </p:spPr>
        <p:txBody>
          <a:bodyPr/>
          <a:lstStyle/>
          <a:p>
            <a:pPr marL="361950" indent="-360363">
              <a:lnSpc>
                <a:spcPct val="100000"/>
              </a:lnSpc>
              <a:buSzPct val="120000"/>
              <a:buFontTx/>
              <a:buNone/>
            </a:pPr>
            <a:r>
              <a:rPr lang="en-US" altLang="zh-CN" sz="2800" b="1" dirty="0" smtClean="0">
                <a:solidFill>
                  <a:schemeClr val="accent6">
                    <a:lumMod val="50000"/>
                  </a:schemeClr>
                </a:solidFill>
              </a:rPr>
              <a:t>Word family:  </a:t>
            </a:r>
            <a:r>
              <a:rPr lang="en-US" altLang="zh-CN" sz="2800" b="1" dirty="0" smtClean="0"/>
              <a:t>stimulate</a:t>
            </a:r>
            <a:r>
              <a:rPr lang="en-US" altLang="zh-CN" b="1" dirty="0" smtClean="0"/>
              <a:t> </a:t>
            </a:r>
            <a:r>
              <a:rPr lang="en-US" altLang="zh-CN" sz="2800" i="1" dirty="0" smtClean="0">
                <a:solidFill>
                  <a:srgbClr val="990000"/>
                </a:solidFill>
              </a:rPr>
              <a:t>v.</a:t>
            </a:r>
          </a:p>
          <a:p>
            <a:pPr marL="515937" indent="-514350" algn="just">
              <a:lnSpc>
                <a:spcPct val="100000"/>
              </a:lnSpc>
              <a:buSzPct val="100000"/>
              <a:buFont typeface="+mj-lt"/>
              <a:buAutoNum type="arabicPeriod"/>
            </a:pPr>
            <a:r>
              <a:rPr lang="en-US" altLang="zh-CN" sz="2800" dirty="0" smtClean="0"/>
              <a:t>to encourage an activity to begin or develop further </a:t>
            </a:r>
            <a:r>
              <a:rPr lang="zh-CN" altLang="en-US" sz="2400" dirty="0" smtClean="0">
                <a:solidFill>
                  <a:schemeClr val="hlink"/>
                </a:solidFill>
              </a:rPr>
              <a:t>刺激；促使；促进</a:t>
            </a:r>
            <a:endParaRPr lang="en-US" altLang="zh-CN" sz="2400" dirty="0" smtClean="0">
              <a:solidFill>
                <a:schemeClr val="hlink"/>
              </a:solidFill>
            </a:endParaRPr>
          </a:p>
          <a:p>
            <a:pPr marL="361950" indent="-360363">
              <a:lnSpc>
                <a:spcPct val="100000"/>
              </a:lnSpc>
              <a:buSzPct val="120000"/>
              <a:buFontTx/>
              <a:buNone/>
            </a:pPr>
            <a:r>
              <a:rPr lang="en-US" altLang="zh-CN" sz="2800" i="1" dirty="0" smtClean="0"/>
              <a:t>e.g. </a:t>
            </a:r>
            <a:r>
              <a:rPr lang="en-US" altLang="zh-CN" sz="2800" dirty="0" smtClean="0"/>
              <a:t>The policy is sure to stimulate economic growth.</a:t>
            </a:r>
          </a:p>
          <a:p>
            <a:pPr marL="361950" indent="-360363">
              <a:lnSpc>
                <a:spcPct val="100000"/>
              </a:lnSpc>
              <a:buSzPct val="120000"/>
              <a:buFontTx/>
              <a:buNone/>
            </a:pPr>
            <a:r>
              <a:rPr lang="zh-CN" altLang="en-US" sz="2400" dirty="0" smtClean="0">
                <a:solidFill>
                  <a:schemeClr val="hlink"/>
                </a:solidFill>
              </a:rPr>
              <a:t>         这个政策肯定能刺激经济发展。</a:t>
            </a:r>
            <a:endParaRPr lang="zh-CN" altLang="en-US" sz="2400" dirty="0" smtClean="0"/>
          </a:p>
          <a:p>
            <a:pPr marL="515937" indent="-514350" algn="just">
              <a:lnSpc>
                <a:spcPct val="100000"/>
              </a:lnSpc>
              <a:buSzPct val="100000"/>
              <a:buFont typeface="+mj-lt"/>
              <a:buAutoNum type="arabicPeriod" startAt="2"/>
            </a:pPr>
            <a:r>
              <a:rPr lang="en-US" altLang="zh-CN" sz="2800" dirty="0" smtClean="0"/>
              <a:t>to encourage sb. by making them excited about and interested in sth. </a:t>
            </a:r>
            <a:r>
              <a:rPr lang="zh-CN" altLang="en-US" sz="2400" dirty="0" smtClean="0">
                <a:solidFill>
                  <a:schemeClr val="hlink"/>
                </a:solidFill>
              </a:rPr>
              <a:t>激发；鼓励；激励</a:t>
            </a:r>
          </a:p>
          <a:p>
            <a:pPr marL="361950" indent="-360363" algn="just">
              <a:lnSpc>
                <a:spcPct val="100000"/>
              </a:lnSpc>
              <a:buSzPct val="120000"/>
              <a:buFontTx/>
              <a:buNone/>
            </a:pPr>
            <a:r>
              <a:rPr lang="en-US" altLang="zh-CN" sz="2800" i="1" dirty="0" smtClean="0"/>
              <a:t>e.g. </a:t>
            </a:r>
            <a:r>
              <a:rPr lang="en-US" altLang="zh-CN" sz="2800" dirty="0" smtClean="0"/>
              <a:t>Imagination is a valuable quality and a motivating power, and stimulates achievement. </a:t>
            </a:r>
            <a:r>
              <a:rPr lang="en-US" altLang="zh-CN" sz="2400" b="1" dirty="0" smtClean="0">
                <a:solidFill>
                  <a:schemeClr val="accent6">
                    <a:lumMod val="50000"/>
                  </a:schemeClr>
                </a:solidFill>
              </a:rPr>
              <a:t>(CET4-2008-12 )</a:t>
            </a:r>
          </a:p>
          <a:p>
            <a:pPr marL="361950" indent="-360363" algn="just">
              <a:lnSpc>
                <a:spcPct val="100000"/>
              </a:lnSpc>
              <a:buSzPct val="120000"/>
              <a:buFontTx/>
              <a:buNone/>
            </a:pPr>
            <a:r>
              <a:rPr lang="zh-CN" altLang="en-US" sz="2400" dirty="0" smtClean="0">
                <a:solidFill>
                  <a:schemeClr val="hlink"/>
                </a:solidFill>
              </a:rPr>
              <a:t>     想象力是一种宝贵的品质，一种激励性的力量，能激励人们取得成就。</a:t>
            </a: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4"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dissolv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1"/>
          <p:cNvSpPr>
            <a:spLocks noGrp="1"/>
          </p:cNvSpPr>
          <p:nvPr>
            <p:ph idx="4294967295"/>
          </p:nvPr>
        </p:nvSpPr>
        <p:spPr bwMode="auto">
          <a:xfrm>
            <a:off x="-161925" y="1280945"/>
            <a:ext cx="9220200" cy="5144548"/>
          </a:xfrm>
          <a:prstGeom prst="rect">
            <a:avLst/>
          </a:prstGeom>
          <a:noFill/>
          <a:ln>
            <a:miter lim="800000"/>
            <a:headEnd/>
            <a:tailEnd/>
          </a:ln>
        </p:spPr>
        <p:txBody>
          <a:bodyPr/>
          <a:lstStyle/>
          <a:p>
            <a:pPr marL="266700" lvl="1" indent="-266700" algn="just">
              <a:lnSpc>
                <a:spcPct val="113000"/>
              </a:lnSpc>
              <a:buNone/>
            </a:pPr>
            <a:r>
              <a:rPr lang="en-US" altLang="zh-CN" sz="1800" dirty="0" smtClean="0">
                <a:solidFill>
                  <a:srgbClr val="0070C0"/>
                </a:solidFill>
                <a:latin typeface="Times New Roman" pitchFamily="18" charset="0"/>
              </a:rPr>
              <a:t>     1</a:t>
            </a:r>
            <a:r>
              <a:rPr lang="en-US" altLang="zh-CN" sz="2000" dirty="0" smtClean="0">
                <a:latin typeface="Times New Roman" pitchFamily="18" charset="0"/>
              </a:rPr>
              <a:t>   </a:t>
            </a:r>
            <a:r>
              <a:rPr lang="en-US" altLang="zh-CN" sz="2500" dirty="0" smtClean="0"/>
              <a:t>Chocolate, which must be one of the world’s most popular foods, first </a:t>
            </a:r>
            <a:r>
              <a:rPr lang="en-US" altLang="zh-CN" sz="2500" spc="-30" dirty="0" smtClean="0"/>
              <a:t>came to Europe in the 16th century from Central America. It        </a:t>
            </a:r>
            <a:r>
              <a:rPr lang="en-US" altLang="zh-CN" sz="2500" spc="-60" dirty="0" smtClean="0"/>
              <a:t>is made from the beans of the </a:t>
            </a:r>
            <a:r>
              <a:rPr lang="en-US" altLang="zh-CN" sz="2500" spc="-60" dirty="0" smtClean="0">
                <a:hlinkClick r:id="rId3" action="ppaction://hlinksldjump"/>
              </a:rPr>
              <a:t>cacao</a:t>
            </a:r>
            <a:r>
              <a:rPr lang="en-US" altLang="zh-CN" sz="2500" spc="-60" dirty="0" smtClean="0"/>
              <a:t> tree, </a:t>
            </a:r>
            <a:r>
              <a:rPr lang="en-US" altLang="zh-CN" sz="2500" spc="-60" dirty="0" smtClean="0">
                <a:hlinkClick r:id="rId4" action="ppaction://hlinksldjump"/>
              </a:rPr>
              <a:t>Theobroma cacao</a:t>
            </a:r>
            <a:r>
              <a:rPr lang="en-US" altLang="zh-CN" sz="2500" spc="-60" dirty="0" smtClean="0"/>
              <a:t>, which </a:t>
            </a:r>
            <a:r>
              <a:rPr lang="en-US" altLang="zh-CN" sz="2500" spc="-70" dirty="0" smtClean="0"/>
              <a:t>means “food of the gods”. The </a:t>
            </a:r>
            <a:r>
              <a:rPr lang="en-US" altLang="zh-CN" sz="2500" spc="-70" dirty="0" smtClean="0">
                <a:hlinkClick r:id="rId5" action="ppaction://hlinksldjump"/>
              </a:rPr>
              <a:t>Aztecs</a:t>
            </a:r>
            <a:r>
              <a:rPr lang="en-US" altLang="zh-CN" sz="2500" spc="-70" dirty="0" smtClean="0"/>
              <a:t> used to </a:t>
            </a:r>
            <a:r>
              <a:rPr lang="en-US" altLang="zh-CN" sz="2500" spc="-70" dirty="0" smtClean="0">
                <a:hlinkClick r:id="rId6" action="ppaction://hlinksldjump"/>
              </a:rPr>
              <a:t>crush</a:t>
            </a:r>
            <a:r>
              <a:rPr lang="en-US" altLang="zh-CN" sz="2500" spc="-70" dirty="0" smtClean="0"/>
              <a:t> the beans into a </a:t>
            </a:r>
            <a:r>
              <a:rPr lang="en-US" altLang="zh-CN" sz="2500" spc="-60" dirty="0" smtClean="0">
                <a:hlinkClick r:id="rId7" action="ppaction://hlinksldjump"/>
              </a:rPr>
              <a:t>paste</a:t>
            </a:r>
            <a:r>
              <a:rPr lang="en-US" altLang="zh-CN" sz="2500" spc="-60" dirty="0" smtClean="0"/>
              <a:t> and add </a:t>
            </a:r>
            <a:r>
              <a:rPr lang="en-US" altLang="zh-CN" sz="2500" spc="-60" dirty="0" smtClean="0">
                <a:hlinkClick r:id="rId8" action="ppaction://hlinksldjump"/>
              </a:rPr>
              <a:t>spices</a:t>
            </a:r>
            <a:r>
              <a:rPr lang="en-US" altLang="zh-CN" sz="2500" spc="-60" dirty="0" smtClean="0"/>
              <a:t> to make a </a:t>
            </a:r>
            <a:r>
              <a:rPr lang="en-US" altLang="zh-CN" sz="2500" spc="-60" dirty="0" smtClean="0">
                <a:hlinkClick r:id="rId9" action="ppaction://hlinksldjump"/>
              </a:rPr>
              <a:t>stimulating</a:t>
            </a:r>
            <a:r>
              <a:rPr lang="en-US" altLang="zh-CN" sz="2500" spc="-60" dirty="0" smtClean="0"/>
              <a:t> and </a:t>
            </a:r>
            <a:r>
              <a:rPr lang="en-US" altLang="zh-CN" sz="2500" spc="-60" dirty="0" smtClean="0">
                <a:hlinkClick r:id="rId10" action="ppaction://hlinksldjump"/>
              </a:rPr>
              <a:t>nourishing</a:t>
            </a:r>
            <a:r>
              <a:rPr lang="en-US" altLang="zh-CN" sz="2500" spc="-60" dirty="0" smtClean="0"/>
              <a:t> drink (or </a:t>
            </a:r>
            <a:r>
              <a:rPr lang="en-US" altLang="zh-CN" sz="2500" spc="-60" dirty="0" smtClean="0">
                <a:hlinkClick r:id="rId11" action="ppaction://hlinksldjump"/>
              </a:rPr>
              <a:t>cocoa</a:t>
            </a:r>
            <a:r>
              <a:rPr lang="en-US" altLang="zh-CN" sz="2500" spc="-60" dirty="0" smtClean="0"/>
              <a:t> as it became known). It was used in religious ceremonies and       </a:t>
            </a:r>
            <a:r>
              <a:rPr lang="en-US" altLang="zh-CN" sz="2500" spc="-30" dirty="0" smtClean="0">
                <a:hlinkClick r:id="rId12" action="ppaction://hlinksldjump"/>
              </a:rPr>
              <a:t>it was so highly valued that even taxes were paid in cocoa beans</a:t>
            </a:r>
            <a:r>
              <a:rPr lang="en-US" altLang="zh-CN" sz="2500" spc="-30" dirty="0" smtClean="0"/>
              <a:t>. When Europeans brought it back from their voyages, they added        </a:t>
            </a:r>
            <a:r>
              <a:rPr lang="en-US" altLang="zh-CN" sz="2500" dirty="0" smtClean="0"/>
              <a:t>a sweet </a:t>
            </a:r>
            <a:r>
              <a:rPr lang="en-US" altLang="zh-CN" sz="2500" dirty="0" err="1" smtClean="0">
                <a:hlinkClick r:id="rId13" action="ppaction://hlinksldjump"/>
              </a:rPr>
              <a:t>flavour</a:t>
            </a:r>
            <a:r>
              <a:rPr lang="en-US" altLang="zh-CN" sz="2500" dirty="0" smtClean="0"/>
              <a:t>, and the drink soon became very popular as an expensive </a:t>
            </a:r>
            <a:r>
              <a:rPr lang="en-US" altLang="zh-CN" sz="2500" dirty="0" smtClean="0">
                <a:hlinkClick r:id="rId14" action="ppaction://hlinksldjump"/>
              </a:rPr>
              <a:t>luxury</a:t>
            </a:r>
            <a:r>
              <a:rPr lang="en-US" altLang="zh-CN" sz="2500" dirty="0" smtClean="0"/>
              <a:t>.</a:t>
            </a:r>
          </a:p>
          <a:p>
            <a:pPr marL="274638" lvl="1" indent="0" algn="dist">
              <a:lnSpc>
                <a:spcPct val="113000"/>
              </a:lnSpc>
              <a:buFont typeface="Arial" charset="0"/>
              <a:buNone/>
              <a:tabLst>
                <a:tab pos="355600" algn="l"/>
              </a:tabLst>
            </a:pPr>
            <a:endParaRPr lang="zh-CN" altLang="en-US" dirty="0" smtClean="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15" action="ppaction://hlinksldjump"/>
          </p:cNvPr>
          <p:cNvPicPr>
            <a:picLocks noChangeAspect="1" noChangeArrowheads="1"/>
          </p:cNvPicPr>
          <p:nvPr/>
        </p:nvPicPr>
        <p:blipFill>
          <a:blip r:embed="rId16" cstate="print"/>
          <a:srcRect/>
          <a:stretch>
            <a:fillRect/>
          </a:stretch>
        </p:blipFill>
        <p:spPr bwMode="auto">
          <a:xfrm>
            <a:off x="7656513" y="47625"/>
            <a:ext cx="558800" cy="393700"/>
          </a:xfrm>
          <a:prstGeom prst="rect">
            <a:avLst/>
          </a:prstGeom>
          <a:noFill/>
          <a:ln w="9525">
            <a:noFill/>
            <a:miter lim="800000"/>
            <a:headEnd/>
            <a:tailEnd/>
          </a:ln>
        </p:spPr>
      </p:pic>
      <p:pic>
        <p:nvPicPr>
          <p:cNvPr id="6152" name="图片 8" descr="音频">
            <a:hlinkClick r:id="rId17" action="ppaction://hlinkfile"/>
          </p:cNvPr>
          <p:cNvPicPr>
            <a:picLocks noChangeAspect="1" noChangeArrowheads="1"/>
          </p:cNvPicPr>
          <p:nvPr/>
        </p:nvPicPr>
        <p:blipFill>
          <a:blip r:embed="rId18"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9" action="ppaction://hlinksldjump"/>
          </p:cNvPr>
          <p:cNvPicPr>
            <a:picLocks noChangeAspect="1"/>
          </p:cNvPicPr>
          <p:nvPr/>
        </p:nvPicPr>
        <p:blipFill>
          <a:blip r:embed="rId20" cstate="print"/>
          <a:srcRect/>
          <a:stretch>
            <a:fillRect/>
          </a:stretch>
        </p:blipFill>
        <p:spPr bwMode="auto">
          <a:xfrm>
            <a:off x="8072749" y="6092825"/>
            <a:ext cx="879475" cy="539750"/>
          </a:xfrm>
          <a:prstGeom prst="rect">
            <a:avLst/>
          </a:prstGeom>
          <a:noFill/>
          <a:ln w="9525">
            <a:noFill/>
            <a:miter lim="800000"/>
            <a:headEnd/>
            <a:tailEnd/>
          </a:ln>
        </p:spPr>
      </p:pic>
      <p:pic>
        <p:nvPicPr>
          <p:cNvPr id="8" name="图片 6" descr="Home">
            <a:hlinkClick r:id="rId21" action="ppaction://hlinksldjump"/>
          </p:cNvPr>
          <p:cNvPicPr>
            <a:picLocks noChangeAspect="1" noChangeArrowheads="1"/>
          </p:cNvPicPr>
          <p:nvPr/>
        </p:nvPicPr>
        <p:blipFill>
          <a:blip r:embed="rId22" cstate="print"/>
          <a:srcRect/>
          <a:stretch>
            <a:fillRect/>
          </a:stretch>
        </p:blipFill>
        <p:spPr bwMode="auto">
          <a:xfrm>
            <a:off x="8331200" y="52388"/>
            <a:ext cx="484188" cy="441325"/>
          </a:xfrm>
          <a:prstGeom prst="rect">
            <a:avLst/>
          </a:prstGeom>
          <a:noFill/>
          <a:ln w="9525">
            <a:noFill/>
            <a:miter lim="800000"/>
            <a:headEnd/>
            <a:tailEnd/>
          </a:ln>
        </p:spPr>
      </p:pic>
      <p:sp>
        <p:nvSpPr>
          <p:cNvPr id="9" name="TextBox 8"/>
          <p:cNvSpPr txBox="1"/>
          <p:nvPr/>
        </p:nvSpPr>
        <p:spPr>
          <a:xfrm>
            <a:off x="3705224" y="676275"/>
            <a:ext cx="2466975" cy="584775"/>
          </a:xfrm>
          <a:prstGeom prst="rect">
            <a:avLst/>
          </a:prstGeom>
          <a:noFill/>
        </p:spPr>
        <p:txBody>
          <a:bodyPr wrap="square" rtlCol="0">
            <a:spAutoFit/>
          </a:bodyPr>
          <a:lstStyle/>
          <a:p>
            <a:r>
              <a:rPr lang="en-US" altLang="zh-CN" sz="3200" b="1" dirty="0" smtClean="0">
                <a:latin typeface="Palatino Linotype" pitchFamily="18" charset="0"/>
              </a:rPr>
              <a:t>Chocolate</a:t>
            </a:r>
            <a:endParaRPr lang="zh-CN" altLang="en-US" sz="3200" dirty="0" smtClean="0">
              <a:latin typeface="Palatino Linotype"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62278"/>
            <a:ext cx="8766925" cy="5761037"/>
          </a:xfrm>
          <a:prstGeom prst="rect">
            <a:avLst/>
          </a:prstGeom>
          <a:noFill/>
          <a:ln>
            <a:miter lim="800000"/>
            <a:headEnd/>
            <a:tailEnd/>
          </a:ln>
        </p:spPr>
        <p:txBody>
          <a:bodyPr/>
          <a:lstStyle/>
          <a:p>
            <a:pPr marL="179388" indent="-177800" algn="just" eaLnBrk="1" hangingPunct="1">
              <a:buSzPct val="120000"/>
              <a:buFont typeface="Arial" charset="0"/>
              <a:buNone/>
            </a:pPr>
            <a:r>
              <a:rPr lang="en-US" altLang="zh-CN" sz="3200" b="1" dirty="0" smtClean="0"/>
              <a:t>nourishing</a:t>
            </a:r>
            <a:r>
              <a:rPr lang="en-US" altLang="zh-CN" sz="3200" dirty="0" smtClean="0"/>
              <a:t> </a:t>
            </a:r>
            <a:r>
              <a:rPr lang="en-US" altLang="zh-CN" dirty="0" smtClean="0"/>
              <a:t>                   </a:t>
            </a:r>
            <a:r>
              <a:rPr lang="en-US" altLang="zh-CN" sz="2800" i="1" dirty="0" smtClean="0">
                <a:solidFill>
                  <a:srgbClr val="990000"/>
                </a:solidFill>
              </a:rPr>
              <a:t>a.</a:t>
            </a:r>
            <a:r>
              <a:rPr lang="en-US" altLang="zh-CN" sz="2800" i="1" dirty="0" smtClean="0">
                <a:solidFill>
                  <a:srgbClr val="C00000"/>
                </a:solidFill>
              </a:rPr>
              <a:t> </a:t>
            </a:r>
            <a:r>
              <a:rPr lang="en-US" altLang="en-US" sz="2800" dirty="0" smtClean="0">
                <a:ea typeface="宋体" charset="-122"/>
              </a:rPr>
              <a:t>providing the food needed to live, grow, and be</a:t>
            </a:r>
            <a:r>
              <a:rPr lang="en-US" altLang="zh-CN" sz="2800" dirty="0" smtClean="0"/>
              <a:t> </a:t>
            </a:r>
            <a:r>
              <a:rPr lang="en-US" altLang="en-US" sz="2800" dirty="0" smtClean="0">
                <a:ea typeface="宋体" charset="-122"/>
              </a:rPr>
              <a:t>healthy</a:t>
            </a:r>
            <a:r>
              <a:rPr lang="en-US" altLang="en-US" sz="2400" dirty="0" smtClean="0">
                <a:solidFill>
                  <a:schemeClr val="hlink"/>
                </a:solidFill>
                <a:ea typeface="宋体" charset="-122"/>
              </a:rPr>
              <a:t> </a:t>
            </a:r>
            <a:r>
              <a:rPr lang="en-US" altLang="zh-CN" sz="2400" dirty="0" smtClean="0">
                <a:solidFill>
                  <a:schemeClr val="hlink"/>
                </a:solidFill>
              </a:rPr>
              <a:t>滋</a:t>
            </a:r>
            <a:r>
              <a:rPr lang="zh-CN" altLang="en-US" sz="2400" dirty="0" smtClean="0">
                <a:solidFill>
                  <a:schemeClr val="hlink"/>
                </a:solidFill>
              </a:rPr>
              <a:t>养的；富有营养的</a:t>
            </a:r>
          </a:p>
          <a:p>
            <a:pPr marL="179388" indent="-177800">
              <a:buSzPct val="120000"/>
              <a:buFontTx/>
              <a:buNone/>
            </a:pPr>
            <a:r>
              <a:rPr lang="en-US" altLang="zh-CN" sz="2800" i="1" dirty="0" smtClean="0"/>
              <a:t>e.g. </a:t>
            </a:r>
          </a:p>
          <a:p>
            <a:pPr marL="1588" indent="0">
              <a:buSzPct val="100000"/>
              <a:buNone/>
            </a:pPr>
            <a:r>
              <a:rPr lang="en-US" altLang="zh-CN" sz="2800" dirty="0" smtClean="0"/>
              <a:t>1. Milk is a nourishing drink.</a:t>
            </a:r>
          </a:p>
          <a:p>
            <a:pPr marL="179388" indent="-177800">
              <a:buSzPct val="120000"/>
              <a:buFontTx/>
              <a:buNone/>
            </a:pPr>
            <a:r>
              <a:rPr lang="zh-CN" altLang="en-US" sz="2400" dirty="0" smtClean="0">
                <a:solidFill>
                  <a:schemeClr val="hlink"/>
                </a:solidFill>
              </a:rPr>
              <a:t>牛奶是一种富有营养的饮品。</a:t>
            </a:r>
            <a:endParaRPr lang="en-US" altLang="zh-CN" sz="2400" dirty="0" smtClean="0">
              <a:solidFill>
                <a:schemeClr val="hlink"/>
              </a:solidFill>
            </a:endParaRPr>
          </a:p>
          <a:p>
            <a:pPr marL="1588" lvl="0" indent="0" algn="just">
              <a:buSzPct val="100000"/>
              <a:buNone/>
            </a:pPr>
            <a:r>
              <a:rPr lang="en-US" altLang="zh-CN" dirty="0" smtClean="0">
                <a:solidFill>
                  <a:prstClr val="black"/>
                </a:solidFill>
              </a:rPr>
              <a:t>2. All </a:t>
            </a:r>
            <a:r>
              <a:rPr lang="en-US" altLang="zh-CN" dirty="0">
                <a:solidFill>
                  <a:prstClr val="black"/>
                </a:solidFill>
              </a:rPr>
              <a:t>the ups and downs of life are nourishing experiences for our growth.</a:t>
            </a:r>
          </a:p>
          <a:p>
            <a:pPr marL="179388" lvl="0" indent="-177800">
              <a:buSzPct val="120000"/>
              <a:buNone/>
            </a:pPr>
            <a:r>
              <a:rPr lang="zh-CN" altLang="en-US" sz="2400" dirty="0" smtClean="0">
                <a:solidFill>
                  <a:srgbClr val="0563C1"/>
                </a:solidFill>
              </a:rPr>
              <a:t>人生</a:t>
            </a:r>
            <a:r>
              <a:rPr lang="zh-CN" altLang="en-US" sz="2400" dirty="0">
                <a:solidFill>
                  <a:srgbClr val="0563C1"/>
                </a:solidFill>
              </a:rPr>
              <a:t>的起起</a:t>
            </a:r>
            <a:r>
              <a:rPr lang="zh-CN" altLang="en-US" sz="2400" dirty="0" smtClean="0">
                <a:solidFill>
                  <a:srgbClr val="0563C1"/>
                </a:solidFill>
              </a:rPr>
              <a:t>落落，都是</a:t>
            </a:r>
            <a:r>
              <a:rPr lang="zh-CN" altLang="en-US" sz="2400" dirty="0">
                <a:solidFill>
                  <a:srgbClr val="0563C1"/>
                </a:solidFill>
              </a:rPr>
              <a:t>成长的经验</a:t>
            </a:r>
            <a:r>
              <a:rPr lang="zh-CN" altLang="en-US" sz="2400" dirty="0" smtClean="0">
                <a:solidFill>
                  <a:srgbClr val="0563C1"/>
                </a:solidFill>
              </a:rPr>
              <a:t>。</a:t>
            </a:r>
            <a:endParaRPr lang="en-US" altLang="zh-CN" sz="2400" dirty="0" smtClean="0"/>
          </a:p>
          <a:p>
            <a:pPr marL="179388" indent="-177800">
              <a:buSzPct val="120000"/>
              <a:buFontTx/>
              <a:buNone/>
            </a:pPr>
            <a:r>
              <a:rPr lang="en-US" altLang="zh-CN" sz="2800" b="1" dirty="0" smtClean="0">
                <a:solidFill>
                  <a:schemeClr val="accent6">
                    <a:lumMod val="50000"/>
                  </a:schemeClr>
                </a:solidFill>
              </a:rPr>
              <a:t>Word family</a:t>
            </a:r>
            <a:r>
              <a:rPr lang="en-US" altLang="zh-CN" b="1" dirty="0" smtClean="0">
                <a:solidFill>
                  <a:schemeClr val="accent6">
                    <a:lumMod val="50000"/>
                  </a:schemeClr>
                </a:solidFill>
              </a:rPr>
              <a:t>:</a:t>
            </a:r>
            <a:r>
              <a:rPr lang="en-US" altLang="zh-CN" dirty="0" smtClean="0">
                <a:solidFill>
                  <a:schemeClr val="accent6">
                    <a:lumMod val="50000"/>
                  </a:schemeClr>
                </a:solidFill>
              </a:rPr>
              <a:t> </a:t>
            </a:r>
            <a:r>
              <a:rPr lang="en-US" altLang="zh-CN" sz="2800" b="1" dirty="0" smtClean="0"/>
              <a:t>nourish</a:t>
            </a:r>
            <a:r>
              <a:rPr lang="en-US" altLang="zh-CN" b="1" dirty="0" smtClean="0"/>
              <a:t> </a:t>
            </a:r>
            <a:r>
              <a:rPr lang="en-US" altLang="zh-CN" i="1" dirty="0" err="1" smtClean="0">
                <a:solidFill>
                  <a:srgbClr val="990000"/>
                </a:solidFill>
              </a:rPr>
              <a:t>vt.</a:t>
            </a:r>
            <a:r>
              <a:rPr lang="en-US" altLang="zh-CN" i="1" dirty="0" smtClean="0">
                <a:solidFill>
                  <a:srgbClr val="C00000"/>
                </a:solidFill>
              </a:rPr>
              <a:t> </a:t>
            </a:r>
            <a:r>
              <a:rPr lang="en-US" altLang="zh-CN" sz="2800" dirty="0" smtClean="0"/>
              <a:t>	</a:t>
            </a:r>
          </a:p>
          <a:p>
            <a:pPr marL="179388" indent="-177800" algn="just">
              <a:buSzPct val="120000"/>
              <a:buNone/>
            </a:pPr>
            <a:r>
              <a:rPr lang="en-US" altLang="zh-CN" sz="2800" i="1" dirty="0" smtClean="0"/>
              <a:t>e.g. </a:t>
            </a:r>
            <a:r>
              <a:rPr lang="en-US" altLang="zh-CN" dirty="0"/>
              <a:t>A great variety of animals nourish themselves on vegetable foods.</a:t>
            </a:r>
            <a:endParaRPr lang="zh-CN" altLang="en-US" dirty="0"/>
          </a:p>
          <a:p>
            <a:pPr marL="179388" indent="-177800" algn="just">
              <a:buSzPct val="120000"/>
              <a:buFontTx/>
              <a:buNone/>
            </a:pPr>
            <a:r>
              <a:rPr lang="zh-CN" altLang="en-US" sz="2400" dirty="0" smtClean="0">
                <a:solidFill>
                  <a:schemeClr val="hlink"/>
                </a:solidFill>
              </a:rPr>
              <a:t>  多种</a:t>
            </a:r>
            <a:r>
              <a:rPr lang="zh-CN" altLang="en-US" sz="2400" dirty="0">
                <a:solidFill>
                  <a:schemeClr val="hlink"/>
                </a:solidFill>
              </a:rPr>
              <a:t>动物依靠素食</a:t>
            </a:r>
            <a:r>
              <a:rPr lang="zh-CN" altLang="en-US" sz="2400" dirty="0" smtClean="0">
                <a:solidFill>
                  <a:schemeClr val="hlink"/>
                </a:solidFill>
              </a:rPr>
              <a:t>生存</a:t>
            </a:r>
            <a:r>
              <a:rPr lang="zh-CN" altLang="en-US" sz="2400" dirty="0">
                <a:solidFill>
                  <a:schemeClr val="hlink"/>
                </a:solidFill>
              </a:rPr>
              <a:t>。</a:t>
            </a:r>
            <a:endParaRPr lang="en-US" altLang="zh-CN" sz="2400" i="1"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7170" name="Picture 2"/>
          <p:cNvPicPr>
            <a:picLocks noChangeAspect="1" noChangeArrowheads="1"/>
          </p:cNvPicPr>
          <p:nvPr/>
        </p:nvPicPr>
        <p:blipFill>
          <a:blip r:embed="rId4" cstate="print"/>
          <a:srcRect/>
          <a:stretch>
            <a:fillRect/>
          </a:stretch>
        </p:blipFill>
        <p:spPr bwMode="auto">
          <a:xfrm>
            <a:off x="2576513" y="781050"/>
            <a:ext cx="1133475" cy="32385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5" action="ppaction://hlinksldjump"/>
          </p:cNvPr>
          <p:cNvPicPr>
            <a:picLocks noChangeAspect="1"/>
          </p:cNvPicPr>
          <p:nvPr/>
        </p:nvPicPr>
        <p:blipFill>
          <a:blip r:embed="rId9" cstate="print"/>
          <a:srcRect/>
          <a:stretch>
            <a:fillRect/>
          </a:stretch>
        </p:blipFill>
        <p:spPr bwMode="auto">
          <a:xfrm>
            <a:off x="8191811" y="6118225"/>
            <a:ext cx="760413" cy="539750"/>
          </a:xfrm>
          <a:prstGeom prst="rect">
            <a:avLst/>
          </a:prstGeom>
          <a:noFill/>
          <a:ln w="9525">
            <a:noFill/>
            <a:miter lim="800000"/>
            <a:headEnd/>
            <a:tailEnd/>
          </a:ln>
        </p:spPr>
      </p:pic>
      <p:sp>
        <p:nvSpPr>
          <p:cNvPr id="3" name="矩形 2"/>
          <p:cNvSpPr/>
          <p:nvPr/>
        </p:nvSpPr>
        <p:spPr>
          <a:xfrm>
            <a:off x="675021" y="5557435"/>
            <a:ext cx="8140367" cy="1316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nodePh="1">
                                  <p:stCondLst>
                                    <p:cond delay="0"/>
                                  </p:stCondLst>
                                  <p:endCondLst>
                                    <p:cond evt="begin" delay="0">
                                      <p:tn val="27"/>
                                    </p:cond>
                                  </p:end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8" name="内容占位符 1"/>
          <p:cNvSpPr>
            <a:spLocks noGrp="1"/>
          </p:cNvSpPr>
          <p:nvPr>
            <p:ph idx="4294967295"/>
          </p:nvPr>
        </p:nvSpPr>
        <p:spPr bwMode="auto">
          <a:xfrm>
            <a:off x="166688" y="651259"/>
            <a:ext cx="8766924" cy="4454141"/>
          </a:xfrm>
          <a:prstGeom prst="rect">
            <a:avLst/>
          </a:prstGeom>
          <a:noFill/>
          <a:ln>
            <a:miter lim="800000"/>
            <a:headEnd/>
            <a:tailEnd/>
          </a:ln>
        </p:spPr>
        <p:txBody>
          <a:bodyPr/>
          <a:lstStyle/>
          <a:p>
            <a:pPr marL="179388" indent="-179388" eaLnBrk="1" hangingPunct="1">
              <a:buSzPct val="120000"/>
              <a:buFont typeface="Arial" charset="0"/>
              <a:buNone/>
            </a:pPr>
            <a:r>
              <a:rPr lang="en-US" altLang="zh-CN" sz="3200" b="1" dirty="0" smtClean="0"/>
              <a:t>cocoa</a:t>
            </a:r>
            <a:r>
              <a:rPr lang="en-US" altLang="zh-CN" sz="3200" dirty="0" smtClean="0"/>
              <a:t> </a:t>
            </a:r>
            <a:r>
              <a:rPr lang="en-US" altLang="zh-CN" dirty="0" smtClean="0"/>
              <a:t>                      </a:t>
            </a:r>
            <a:r>
              <a:rPr lang="en-US" altLang="zh-CN" sz="2800" i="1" dirty="0" smtClean="0">
                <a:solidFill>
                  <a:srgbClr val="990000"/>
                </a:solidFill>
              </a:rPr>
              <a:t>n.</a:t>
            </a:r>
            <a:r>
              <a:rPr lang="en-US" altLang="zh-CN" dirty="0" smtClean="0">
                <a:solidFill>
                  <a:srgbClr val="C00000"/>
                </a:solidFill>
              </a:rPr>
              <a:t> </a:t>
            </a:r>
            <a:endParaRPr lang="en-US" altLang="zh-CN" sz="2800" dirty="0" smtClean="0">
              <a:solidFill>
                <a:srgbClr val="C00000"/>
              </a:solidFill>
            </a:endParaRPr>
          </a:p>
          <a:p>
            <a:pPr marL="361950" indent="-361950" algn="just" eaLnBrk="1" hangingPunct="1">
              <a:buSzPct val="120000"/>
              <a:buNone/>
            </a:pPr>
            <a:r>
              <a:rPr lang="en-US" altLang="zh-CN" sz="2800" b="1" dirty="0" smtClean="0"/>
              <a:t>1</a:t>
            </a:r>
            <a:r>
              <a:rPr lang="en-US" altLang="zh-CN" b="1" dirty="0" smtClean="0"/>
              <a:t>.</a:t>
            </a:r>
            <a:r>
              <a:rPr lang="en-US" altLang="zh-CN" sz="2800" b="1" dirty="0" smtClean="0"/>
              <a:t> </a:t>
            </a:r>
            <a:r>
              <a:rPr lang="en-US" altLang="zh-CN" dirty="0">
                <a:solidFill>
                  <a:srgbClr val="990000"/>
                </a:solidFill>
              </a:rPr>
              <a:t>[U]</a:t>
            </a:r>
            <a:r>
              <a:rPr lang="en-US" altLang="zh-CN" dirty="0">
                <a:solidFill>
                  <a:srgbClr val="C00000"/>
                </a:solidFill>
              </a:rPr>
              <a:t> </a:t>
            </a:r>
            <a:r>
              <a:rPr lang="en-US" altLang="zh-CN" dirty="0" smtClean="0"/>
              <a:t>a </a:t>
            </a:r>
            <a:r>
              <a:rPr lang="en-US" altLang="zh-CN" dirty="0"/>
              <a:t>brown powder made from cocoa beans that is used for making chocolate or chocolate-</a:t>
            </a:r>
            <a:r>
              <a:rPr lang="en-US" altLang="zh-CN" dirty="0" err="1"/>
              <a:t>flavoured</a:t>
            </a:r>
            <a:r>
              <a:rPr lang="en-US" altLang="zh-CN" dirty="0"/>
              <a:t> foods and drinks </a:t>
            </a:r>
            <a:r>
              <a:rPr lang="zh-CN" altLang="en-US" sz="2400" dirty="0">
                <a:solidFill>
                  <a:schemeClr val="hlink"/>
                </a:solidFill>
              </a:rPr>
              <a:t>可可粉</a:t>
            </a:r>
          </a:p>
          <a:p>
            <a:pPr marL="361950" indent="-361950" algn="just" eaLnBrk="1" hangingPunct="1">
              <a:buSzPct val="120000"/>
              <a:buNone/>
            </a:pPr>
            <a:r>
              <a:rPr lang="en-US" altLang="zh-CN" i="1" dirty="0"/>
              <a:t>e.g. </a:t>
            </a:r>
            <a:r>
              <a:rPr lang="en-US" altLang="zh-CN" dirty="0"/>
              <a:t>The Ivory Coast became the </a:t>
            </a:r>
            <a:r>
              <a:rPr lang="en-US" altLang="zh-CN" dirty="0" smtClean="0"/>
              <a:t>world’s </a:t>
            </a:r>
            <a:r>
              <a:rPr lang="en-US" altLang="zh-CN" dirty="0"/>
              <a:t>leading cocoa </a:t>
            </a:r>
            <a:r>
              <a:rPr lang="en-US" altLang="zh-CN" dirty="0" smtClean="0"/>
              <a:t>producer</a:t>
            </a:r>
            <a:r>
              <a:rPr lang="en-US" altLang="zh-CN" dirty="0"/>
              <a:t>.</a:t>
            </a:r>
          </a:p>
          <a:p>
            <a:pPr marL="179388" indent="-179388" algn="just" eaLnBrk="1" hangingPunct="1">
              <a:buSzPct val="120000"/>
              <a:buNone/>
            </a:pPr>
            <a:r>
              <a:rPr lang="zh-CN" altLang="en-US" sz="2400" dirty="0">
                <a:solidFill>
                  <a:schemeClr val="hlink"/>
                </a:solidFill>
              </a:rPr>
              <a:t>      </a:t>
            </a:r>
            <a:r>
              <a:rPr lang="zh-CN" altLang="en-US" sz="2400" dirty="0" smtClean="0">
                <a:solidFill>
                  <a:schemeClr val="hlink"/>
                </a:solidFill>
              </a:rPr>
              <a:t>象牙海岸</a:t>
            </a:r>
            <a:r>
              <a:rPr lang="zh-CN" altLang="en-US" sz="2400" dirty="0">
                <a:solidFill>
                  <a:schemeClr val="hlink"/>
                </a:solidFill>
              </a:rPr>
              <a:t>成了世界上领先的可可粉生产</a:t>
            </a:r>
            <a:r>
              <a:rPr lang="zh-CN" altLang="en-US" sz="2400" dirty="0" smtClean="0">
                <a:solidFill>
                  <a:schemeClr val="hlink"/>
                </a:solidFill>
              </a:rPr>
              <a:t>地</a:t>
            </a:r>
            <a:r>
              <a:rPr lang="zh-CN" altLang="en-US" sz="2400" dirty="0">
                <a:solidFill>
                  <a:schemeClr val="hlink"/>
                </a:solidFill>
              </a:rPr>
              <a:t>。</a:t>
            </a:r>
            <a:endParaRPr lang="en-US" altLang="zh-CN" sz="2400" dirty="0" smtClean="0">
              <a:solidFill>
                <a:schemeClr val="hlink"/>
              </a:solidFill>
            </a:endParaRPr>
          </a:p>
          <a:p>
            <a:pPr marL="179388" indent="-179388" algn="just" eaLnBrk="1" hangingPunct="1">
              <a:buSzPct val="120000"/>
              <a:buNone/>
            </a:pPr>
            <a:endParaRPr lang="zh-CN" altLang="en-US" sz="2400" dirty="0" smtClean="0">
              <a:solidFill>
                <a:schemeClr val="hlink"/>
              </a:solidFill>
            </a:endParaRPr>
          </a:p>
        </p:txBody>
      </p:sp>
      <p:pic>
        <p:nvPicPr>
          <p:cNvPr id="9" name="Picture 15"/>
          <p:cNvPicPr>
            <a:picLocks noChangeAspect="1" noChangeArrowheads="1"/>
          </p:cNvPicPr>
          <p:nvPr/>
        </p:nvPicPr>
        <p:blipFill>
          <a:blip r:embed="rId3" cstate="print"/>
          <a:srcRect/>
          <a:stretch>
            <a:fillRect/>
          </a:stretch>
        </p:blipFill>
        <p:spPr bwMode="auto">
          <a:xfrm>
            <a:off x="1713964" y="776122"/>
            <a:ext cx="1066225" cy="333379"/>
          </a:xfrm>
          <a:prstGeom prst="rect">
            <a:avLst/>
          </a:prstGeom>
          <a:noFill/>
          <a:ln w="9525">
            <a:noFill/>
            <a:miter lim="800000"/>
            <a:headEnd/>
            <a:tailEnd/>
          </a:ln>
          <a:effectLst/>
        </p:spPr>
      </p:pic>
      <p:pic>
        <p:nvPicPr>
          <p:cNvPr id="11"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4" name="图片 10" descr="MORE"/>
          <p:cNvPicPr>
            <a:picLocks noChangeAspect="1" noChangeArrowheads="1"/>
          </p:cNvPicPr>
          <p:nvPr/>
        </p:nvPicPr>
        <p:blipFill>
          <a:blip r:embed="rId8" cstate="print"/>
          <a:srcRect/>
          <a:stretch>
            <a:fillRect/>
          </a:stretch>
        </p:blipFill>
        <p:spPr bwMode="auto">
          <a:xfrm>
            <a:off x="6562724" y="6045200"/>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81850" y="6275387"/>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43498" y="653868"/>
            <a:ext cx="8846826" cy="5995696"/>
          </a:xfrm>
          <a:prstGeom prst="rect">
            <a:avLst/>
          </a:prstGeom>
          <a:noFill/>
          <a:ln>
            <a:miter lim="800000"/>
            <a:headEnd/>
            <a:tailEnd/>
          </a:ln>
        </p:spPr>
        <p:txBody>
          <a:bodyPr/>
          <a:lstStyle/>
          <a:p>
            <a:pPr marL="179388" indent="-179388" eaLnBrk="1" hangingPunct="1">
              <a:buSzPct val="120000"/>
              <a:buFont typeface="Arial" charset="0"/>
              <a:buNone/>
            </a:pPr>
            <a:r>
              <a:rPr lang="en-US" altLang="zh-CN" sz="3200" b="1" dirty="0" smtClean="0"/>
              <a:t>cocoa</a:t>
            </a:r>
            <a:r>
              <a:rPr lang="en-US" altLang="zh-CN" sz="3200" dirty="0" smtClean="0"/>
              <a:t> </a:t>
            </a:r>
            <a:r>
              <a:rPr lang="en-US" altLang="zh-CN" dirty="0" smtClean="0"/>
              <a:t>                        </a:t>
            </a:r>
            <a:r>
              <a:rPr lang="en-US" altLang="zh-CN" sz="2800" i="1" dirty="0" smtClean="0">
                <a:solidFill>
                  <a:srgbClr val="990000"/>
                </a:solidFill>
              </a:rPr>
              <a:t>n.</a:t>
            </a:r>
            <a:r>
              <a:rPr lang="en-US" altLang="zh-CN" dirty="0" smtClean="0">
                <a:solidFill>
                  <a:srgbClr val="C00000"/>
                </a:solidFill>
              </a:rPr>
              <a:t> </a:t>
            </a:r>
            <a:endParaRPr lang="en-US" altLang="zh-CN" sz="2800" dirty="0" smtClean="0">
              <a:solidFill>
                <a:srgbClr val="C00000"/>
              </a:solidFill>
            </a:endParaRPr>
          </a:p>
          <a:p>
            <a:pPr marL="361950" indent="-361950" algn="just" eaLnBrk="1" hangingPunct="1">
              <a:buSzPct val="120000"/>
              <a:buNone/>
            </a:pPr>
            <a:r>
              <a:rPr lang="en-US" altLang="zh-CN" sz="2800" b="1" dirty="0" smtClean="0"/>
              <a:t>2. </a:t>
            </a:r>
            <a:r>
              <a:rPr lang="en-US" altLang="zh-CN" dirty="0">
                <a:solidFill>
                  <a:srgbClr val="990000"/>
                </a:solidFill>
              </a:rPr>
              <a:t>[C, U]</a:t>
            </a:r>
            <a:r>
              <a:rPr lang="en-US" altLang="zh-CN" dirty="0"/>
              <a:t>  a hot chocolate-</a:t>
            </a:r>
            <a:r>
              <a:rPr lang="en-US" altLang="zh-CN" dirty="0" err="1"/>
              <a:t>flavoured</a:t>
            </a:r>
            <a:r>
              <a:rPr lang="en-US" altLang="zh-CN" dirty="0"/>
              <a:t> drink made from milk, cocoa, and sugar, or a cup of this drink </a:t>
            </a:r>
            <a:r>
              <a:rPr lang="zh-CN" altLang="en-US" sz="2400" dirty="0">
                <a:solidFill>
                  <a:schemeClr val="hlink"/>
                </a:solidFill>
              </a:rPr>
              <a:t>可可饮料；一杯可可饮料</a:t>
            </a:r>
          </a:p>
          <a:p>
            <a:pPr marL="361950" indent="-361950" algn="just" eaLnBrk="1" hangingPunct="1">
              <a:buSzPct val="120000"/>
              <a:buNone/>
            </a:pPr>
            <a:r>
              <a:rPr lang="en-US" altLang="zh-CN" sz="2400" i="1" dirty="0"/>
              <a:t>e.g.</a:t>
            </a:r>
            <a:r>
              <a:rPr lang="en-US" altLang="zh-CN" sz="2400" i="1" dirty="0">
                <a:solidFill>
                  <a:srgbClr val="0000CC"/>
                </a:solidFill>
              </a:rPr>
              <a:t> </a:t>
            </a:r>
            <a:r>
              <a:rPr lang="en-US" altLang="zh-CN" dirty="0"/>
              <a:t>There is nothing as good as a piping hot cup of cocoa </a:t>
            </a:r>
            <a:r>
              <a:rPr lang="en-US" altLang="zh-CN" dirty="0" smtClean="0"/>
              <a:t>on </a:t>
            </a:r>
            <a:r>
              <a:rPr lang="en-US" altLang="zh-CN" dirty="0"/>
              <a:t>a cold </a:t>
            </a:r>
            <a:r>
              <a:rPr lang="en-US" altLang="zh-CN" dirty="0" smtClean="0"/>
              <a:t>winter’s </a:t>
            </a:r>
            <a:r>
              <a:rPr lang="en-US" altLang="zh-CN" dirty="0"/>
              <a:t>evening.</a:t>
            </a:r>
          </a:p>
          <a:p>
            <a:pPr marL="361950" indent="-361950" eaLnBrk="1" hangingPunct="1">
              <a:buSzPct val="120000"/>
              <a:buNone/>
            </a:pPr>
            <a:r>
              <a:rPr lang="zh-CN" altLang="en-US" sz="2400" dirty="0">
                <a:solidFill>
                  <a:schemeClr val="hlink"/>
                </a:solidFill>
              </a:rPr>
              <a:t>     </a:t>
            </a:r>
            <a:r>
              <a:rPr lang="zh-CN" altLang="en-US" sz="2400" dirty="0" smtClean="0">
                <a:solidFill>
                  <a:schemeClr val="hlink"/>
                </a:solidFill>
              </a:rPr>
              <a:t>在</a:t>
            </a:r>
            <a:r>
              <a:rPr lang="zh-CN" altLang="en-US" sz="2400" dirty="0">
                <a:solidFill>
                  <a:schemeClr val="hlink"/>
                </a:solidFill>
              </a:rPr>
              <a:t>寒冬的夜晚，没有什么东西</a:t>
            </a:r>
            <a:r>
              <a:rPr lang="zh-CN" altLang="en-US" sz="2400" dirty="0" smtClean="0">
                <a:solidFill>
                  <a:schemeClr val="hlink"/>
                </a:solidFill>
              </a:rPr>
              <a:t>能一杯比</a:t>
            </a:r>
            <a:r>
              <a:rPr lang="zh-CN" altLang="en-US" sz="2400" dirty="0">
                <a:solidFill>
                  <a:schemeClr val="hlink"/>
                </a:solidFill>
              </a:rPr>
              <a:t>滚热的可可茶更好的</a:t>
            </a:r>
            <a:r>
              <a:rPr lang="zh-CN" altLang="en-US" sz="2400" dirty="0" smtClean="0">
                <a:solidFill>
                  <a:schemeClr val="hlink"/>
                </a:solidFill>
              </a:rPr>
              <a:t>了。</a:t>
            </a:r>
            <a:endParaRPr lang="en-US" altLang="zh-CN" sz="2400" dirty="0">
              <a:solidFill>
                <a:schemeClr val="hlink"/>
              </a:solidFill>
            </a:endParaRPr>
          </a:p>
          <a:p>
            <a:pPr marL="179388" indent="-179388" algn="just" eaLnBrk="1" hangingPunct="1">
              <a:buSzPct val="120000"/>
              <a:buNone/>
            </a:pPr>
            <a:endParaRPr lang="zh-CN" altLang="en-US" sz="2400" dirty="0" smtClean="0">
              <a:solidFill>
                <a:schemeClr val="hlink"/>
              </a:solidFill>
            </a:endParaRPr>
          </a:p>
        </p:txBody>
      </p:sp>
      <p:pic>
        <p:nvPicPr>
          <p:cNvPr id="9" name="Picture 15"/>
          <p:cNvPicPr>
            <a:picLocks noChangeAspect="1" noChangeArrowheads="1"/>
          </p:cNvPicPr>
          <p:nvPr/>
        </p:nvPicPr>
        <p:blipFill>
          <a:blip r:embed="rId4" cstate="print"/>
          <a:srcRect/>
          <a:stretch>
            <a:fillRect/>
          </a:stretch>
        </p:blipFill>
        <p:spPr bwMode="auto">
          <a:xfrm>
            <a:off x="1563042" y="787224"/>
            <a:ext cx="1066225" cy="333379"/>
          </a:xfrm>
          <a:prstGeom prst="rect">
            <a:avLst/>
          </a:prstGeom>
          <a:noFill/>
          <a:ln w="9525">
            <a:noFill/>
            <a:miter lim="800000"/>
            <a:headEnd/>
            <a:tailEnd/>
          </a:ln>
          <a:effectLst/>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3" name="图片 1">
            <a:hlinkClick r:id="rId5" action="ppaction://hlinksldjump"/>
          </p:cNvPr>
          <p:cNvPicPr>
            <a:picLocks noChangeAspect="1"/>
          </p:cNvPicPr>
          <p:nvPr/>
        </p:nvPicPr>
        <p:blipFill>
          <a:blip r:embed="rId9" cstate="print"/>
          <a:srcRect/>
          <a:stretch>
            <a:fillRect/>
          </a:stretch>
        </p:blipFill>
        <p:spPr bwMode="auto">
          <a:xfrm>
            <a:off x="8191811" y="6118225"/>
            <a:ext cx="760413" cy="539750"/>
          </a:xfrm>
          <a:prstGeom prst="rect">
            <a:avLst/>
          </a:prstGeom>
          <a:noFill/>
          <a:ln w="9525">
            <a:noFill/>
            <a:miter lim="800000"/>
            <a:headEnd/>
            <a:tailEnd/>
          </a:ln>
        </p:spPr>
      </p:pic>
    </p:spTree>
    <p:extLst>
      <p:ext uri="{BB962C8B-B14F-4D97-AF65-F5344CB8AC3E}">
        <p14:creationId xmlns:p14="http://schemas.microsoft.com/office/powerpoint/2010/main" xmlns="" val="193713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42449" y="648423"/>
            <a:ext cx="8739626" cy="6045675"/>
          </a:xfrm>
          <a:prstGeom prst="rect">
            <a:avLst/>
          </a:prstGeom>
          <a:noFill/>
          <a:ln>
            <a:miter lim="800000"/>
            <a:headEnd/>
            <a:tailEnd/>
          </a:ln>
        </p:spPr>
        <p:txBody>
          <a:bodyPr/>
          <a:lstStyle/>
          <a:p>
            <a:pPr marL="361950" indent="-360363" algn="just" eaLnBrk="1" hangingPunct="1">
              <a:lnSpc>
                <a:spcPct val="100000"/>
              </a:lnSpc>
              <a:buSzPct val="120000"/>
              <a:buFont typeface="Arial" charset="0"/>
              <a:buNone/>
            </a:pPr>
            <a:r>
              <a:rPr lang="en-US" altLang="zh-CN" sz="3200" b="1" dirty="0" smtClean="0"/>
              <a:t>highly</a:t>
            </a:r>
            <a:r>
              <a:rPr lang="en-US" altLang="zh-CN" dirty="0" smtClean="0"/>
              <a:t>                      </a:t>
            </a:r>
            <a:r>
              <a:rPr lang="en-US" altLang="zh-CN" sz="2800" i="1" dirty="0" err="1" smtClean="0">
                <a:solidFill>
                  <a:srgbClr val="990000"/>
                </a:solidFill>
              </a:rPr>
              <a:t>ad.</a:t>
            </a:r>
            <a:r>
              <a:rPr lang="en-US" altLang="zh-CN" dirty="0" smtClean="0">
                <a:solidFill>
                  <a:srgbClr val="C00000"/>
                </a:solidFill>
              </a:rPr>
              <a:t> </a:t>
            </a:r>
            <a:endParaRPr lang="en-US" altLang="zh-CN" sz="2800" dirty="0" smtClean="0">
              <a:solidFill>
                <a:srgbClr val="C00000"/>
              </a:solidFill>
            </a:endParaRPr>
          </a:p>
          <a:p>
            <a:pPr marL="361950" indent="-360363" algn="just" eaLnBrk="1" hangingPunct="1">
              <a:lnSpc>
                <a:spcPct val="100000"/>
              </a:lnSpc>
              <a:buSzPct val="120000"/>
              <a:buFont typeface="Arial" charset="0"/>
              <a:buNone/>
            </a:pPr>
            <a:r>
              <a:rPr lang="en-US" altLang="zh-CN" sz="2800" b="1" dirty="0" smtClean="0"/>
              <a:t>1. </a:t>
            </a:r>
            <a:r>
              <a:rPr lang="en-US" altLang="zh-CN" sz="2800" dirty="0" smtClean="0"/>
              <a:t>very or very well </a:t>
            </a:r>
            <a:r>
              <a:rPr lang="zh-CN" altLang="en-US" sz="2400" dirty="0" smtClean="0">
                <a:solidFill>
                  <a:schemeClr val="hlink"/>
                </a:solidFill>
              </a:rPr>
              <a:t>极；非常</a:t>
            </a:r>
          </a:p>
          <a:p>
            <a:pPr marL="361950" indent="-360363" algn="just">
              <a:lnSpc>
                <a:spcPct val="100000"/>
              </a:lnSpc>
              <a:buNone/>
            </a:pPr>
            <a:r>
              <a:rPr lang="en-US" altLang="zh-CN" sz="2800" i="1" dirty="0" smtClean="0"/>
              <a:t>e.g. </a:t>
            </a:r>
            <a:r>
              <a:rPr lang="en-US" altLang="zh-CN" dirty="0"/>
              <a:t>Keep your expectations for your children reasonable. </a:t>
            </a:r>
            <a:r>
              <a:rPr lang="en-US" altLang="zh-CN" dirty="0" smtClean="0"/>
              <a:t>Many </a:t>
            </a:r>
            <a:r>
              <a:rPr lang="en-US" altLang="zh-CN" dirty="0"/>
              <a:t>highly successful men never attended Harvard </a:t>
            </a:r>
            <a:r>
              <a:rPr lang="en-US" altLang="zh-CN" dirty="0" smtClean="0"/>
              <a:t>or </a:t>
            </a:r>
            <a:r>
              <a:rPr lang="en-US" altLang="zh-CN" dirty="0"/>
              <a:t>Yale</a:t>
            </a:r>
            <a:r>
              <a:rPr lang="en-US" altLang="zh-CN" dirty="0" smtClean="0"/>
              <a:t>. </a:t>
            </a:r>
            <a:r>
              <a:rPr lang="en-US" altLang="zh-CN" sz="2400" b="1" dirty="0">
                <a:solidFill>
                  <a:schemeClr val="accent6">
                    <a:lumMod val="50000"/>
                  </a:schemeClr>
                </a:solidFill>
              </a:rPr>
              <a:t>(CET4-2003-12 )</a:t>
            </a:r>
          </a:p>
          <a:p>
            <a:pPr marL="361950" indent="-360363" algn="just">
              <a:lnSpc>
                <a:spcPct val="100000"/>
              </a:lnSpc>
              <a:buFont typeface="Arial" charset="0"/>
              <a:buNone/>
            </a:pPr>
            <a:r>
              <a:rPr lang="zh-CN" altLang="en-US" sz="2400" spc="-100" dirty="0" smtClean="0">
                <a:solidFill>
                  <a:schemeClr val="hlink"/>
                </a:solidFill>
              </a:rPr>
              <a:t>       对孩子们的期望要合理。很多非常成功的人从未上过哈佛或耶鲁。</a:t>
            </a:r>
            <a:endParaRPr lang="en-US" altLang="zh-CN" sz="2800" spc="-100" dirty="0" smtClean="0">
              <a:solidFill>
                <a:schemeClr val="hlink"/>
              </a:solidFill>
            </a:endParaRPr>
          </a:p>
          <a:p>
            <a:pPr marL="361950" indent="-360363" algn="just" eaLnBrk="1" hangingPunct="1">
              <a:lnSpc>
                <a:spcPct val="100000"/>
              </a:lnSpc>
              <a:buSzPct val="120000"/>
              <a:buFont typeface="Arial" charset="0"/>
              <a:buNone/>
            </a:pPr>
            <a:r>
              <a:rPr lang="en-US" altLang="zh-CN" sz="2800" b="1" dirty="0" smtClean="0"/>
              <a:t>2. </a:t>
            </a:r>
            <a:r>
              <a:rPr lang="en-US" altLang="zh-CN" sz="2800" dirty="0" smtClean="0"/>
              <a:t>to a high level or standard </a:t>
            </a:r>
            <a:r>
              <a:rPr lang="zh-CN" altLang="en-US" sz="2400" dirty="0" smtClean="0">
                <a:solidFill>
                  <a:schemeClr val="hlink"/>
                </a:solidFill>
              </a:rPr>
              <a:t>高度地；高水平</a:t>
            </a:r>
          </a:p>
          <a:p>
            <a:pPr marL="361950" indent="-360363" algn="just">
              <a:lnSpc>
                <a:spcPct val="100000"/>
              </a:lnSpc>
              <a:buFont typeface="Arial" charset="0"/>
              <a:buNone/>
            </a:pPr>
            <a:r>
              <a:rPr lang="en-US" altLang="zh-CN" sz="2800" i="1" dirty="0" smtClean="0"/>
              <a:t>e.g</a:t>
            </a:r>
            <a:r>
              <a:rPr lang="en-US" altLang="zh-CN" sz="2800" dirty="0" smtClean="0"/>
              <a:t>.   She is a highly educated woman.</a:t>
            </a:r>
            <a:endParaRPr lang="en-US" altLang="zh-CN" sz="2400" dirty="0" smtClean="0"/>
          </a:p>
          <a:p>
            <a:pPr marL="361950" indent="-360363" algn="just" eaLnBrk="1" hangingPunct="1">
              <a:lnSpc>
                <a:spcPct val="100000"/>
              </a:lnSpc>
              <a:buSzPct val="120000"/>
              <a:buFont typeface="Arial" charset="0"/>
              <a:buNone/>
            </a:pPr>
            <a:r>
              <a:rPr lang="zh-CN" altLang="en-US" sz="2400" dirty="0" smtClean="0">
                <a:solidFill>
                  <a:schemeClr val="hlink"/>
                </a:solidFill>
              </a:rPr>
              <a:t>           她是个受过高等教育的女子。</a:t>
            </a:r>
          </a:p>
          <a:p>
            <a:pPr>
              <a:lnSpc>
                <a:spcPct val="90000"/>
              </a:lnSpc>
              <a:spcBef>
                <a:spcPct val="10000"/>
              </a:spcBef>
              <a:buFont typeface="Arial" charset="0"/>
              <a:buNone/>
            </a:pPr>
            <a:endParaRPr lang="en-US" altLang="zh-CN" sz="28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8194" name="Picture 2"/>
          <p:cNvPicPr>
            <a:picLocks noChangeAspect="1" noChangeArrowheads="1"/>
          </p:cNvPicPr>
          <p:nvPr/>
        </p:nvPicPr>
        <p:blipFill>
          <a:blip r:embed="rId4" cstate="print"/>
          <a:srcRect/>
          <a:stretch>
            <a:fillRect/>
          </a:stretch>
        </p:blipFill>
        <p:spPr bwMode="auto">
          <a:xfrm>
            <a:off x="1804988" y="814388"/>
            <a:ext cx="809625" cy="295275"/>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Effect transition="in" filter="dissolve">
                                      <p:cBhvr>
                                        <p:cTn id="11" dur="500"/>
                                        <p:tgtEl>
                                          <p:spTgt spid="7">
                                            <p:txEl>
                                              <p:pRg st="6" end="6"/>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76133"/>
            <a:ext cx="8778591" cy="5761037"/>
          </a:xfrm>
          <a:prstGeom prst="rect">
            <a:avLst/>
          </a:prstGeom>
          <a:noFill/>
          <a:ln>
            <a:miter lim="800000"/>
            <a:headEnd/>
            <a:tailEnd/>
          </a:ln>
        </p:spPr>
        <p:txBody>
          <a:bodyPr/>
          <a:lstStyle/>
          <a:p>
            <a:pPr marL="179388" indent="-177800" algn="just" eaLnBrk="1" hangingPunct="1">
              <a:lnSpc>
                <a:spcPct val="100000"/>
              </a:lnSpc>
              <a:buSzPct val="120000"/>
              <a:buFont typeface="Arial" charset="0"/>
              <a:buNone/>
            </a:pPr>
            <a:r>
              <a:rPr lang="en-US" altLang="zh-CN" sz="2800" b="1" dirty="0" smtClean="0"/>
              <a:t>3. speak / think highly of</a:t>
            </a:r>
            <a:r>
              <a:rPr lang="en-US" altLang="zh-CN" sz="2800" dirty="0" smtClean="0"/>
              <a:t>: to tell other people how good sb. is at sth. or think they are very good at sth. </a:t>
            </a:r>
            <a:r>
              <a:rPr lang="zh-CN" altLang="en-US" sz="2400" dirty="0" smtClean="0">
                <a:solidFill>
                  <a:schemeClr val="hlink"/>
                </a:solidFill>
                <a:latin typeface="+mn-ea"/>
              </a:rPr>
              <a:t>高度称赞</a:t>
            </a:r>
            <a:r>
              <a:rPr lang="en-US" altLang="zh-CN" sz="2400" dirty="0" smtClean="0">
                <a:solidFill>
                  <a:schemeClr val="hlink"/>
                </a:solidFill>
                <a:latin typeface="+mn-ea"/>
              </a:rPr>
              <a:t>/</a:t>
            </a:r>
            <a:r>
              <a:rPr lang="zh-CN" altLang="en-US" sz="2400" dirty="0" smtClean="0">
                <a:solidFill>
                  <a:schemeClr val="hlink"/>
                </a:solidFill>
                <a:latin typeface="+mn-ea"/>
              </a:rPr>
              <a:t>评价</a:t>
            </a:r>
          </a:p>
          <a:p>
            <a:pPr marL="179388" indent="-177800" algn="just" eaLnBrk="1" hangingPunct="1">
              <a:lnSpc>
                <a:spcPct val="100000"/>
              </a:lnSpc>
              <a:buSzPct val="120000"/>
              <a:buFont typeface="Arial" charset="0"/>
              <a:buNone/>
            </a:pPr>
            <a:r>
              <a:rPr lang="en-US" altLang="zh-CN" sz="2800" i="1" dirty="0" smtClean="0"/>
              <a:t>e.g</a:t>
            </a:r>
            <a:r>
              <a:rPr lang="en-US" altLang="zh-CN" sz="2800" dirty="0" smtClean="0"/>
              <a:t>. </a:t>
            </a:r>
          </a:p>
          <a:p>
            <a:pPr marL="179388" indent="-177800" algn="just" eaLnBrk="1" hangingPunct="1">
              <a:lnSpc>
                <a:spcPct val="100000"/>
              </a:lnSpc>
              <a:buSzPct val="120000"/>
              <a:buNone/>
            </a:pPr>
            <a:r>
              <a:rPr lang="en-US" altLang="zh-CN" dirty="0" smtClean="0"/>
              <a:t>1. After being a pastor for some time, he began to think  highly of himself. </a:t>
            </a:r>
          </a:p>
          <a:p>
            <a:pPr marL="179388" indent="-177800" algn="just" eaLnBrk="1" hangingPunct="1">
              <a:lnSpc>
                <a:spcPct val="100000"/>
              </a:lnSpc>
              <a:buSzPct val="120000"/>
              <a:buNone/>
            </a:pPr>
            <a:r>
              <a:rPr lang="zh-CN" altLang="en-US" sz="2400" dirty="0" smtClean="0">
                <a:solidFill>
                  <a:srgbClr val="0563C1"/>
                </a:solidFill>
              </a:rPr>
              <a:t>   在成为牧师多年之后，他开始出现自我膨胀的倾向。</a:t>
            </a:r>
            <a:endParaRPr lang="en-US" altLang="zh-CN" dirty="0" smtClean="0"/>
          </a:p>
          <a:p>
            <a:pPr marL="179388" indent="-177800" algn="just" eaLnBrk="1" hangingPunct="1">
              <a:lnSpc>
                <a:spcPct val="100000"/>
              </a:lnSpc>
              <a:buSzPct val="120000"/>
              <a:buNone/>
            </a:pPr>
            <a:r>
              <a:rPr lang="en-US" altLang="zh-CN" dirty="0" smtClean="0"/>
              <a:t>2. The </a:t>
            </a:r>
            <a:r>
              <a:rPr lang="en-US" altLang="zh-CN" sz="2800" dirty="0" smtClean="0"/>
              <a:t>man did not think</a:t>
            </a:r>
            <a:r>
              <a:rPr lang="en-US" altLang="zh-CN" sz="2800" i="1" dirty="0" smtClean="0">
                <a:solidFill>
                  <a:schemeClr val="hlink"/>
                </a:solidFill>
              </a:rPr>
              <a:t> </a:t>
            </a:r>
            <a:r>
              <a:rPr lang="en-US" altLang="zh-CN" sz="2800" dirty="0" smtClean="0"/>
              <a:t>highly of Alice’s presentation.    </a:t>
            </a:r>
            <a:r>
              <a:rPr lang="en-US" altLang="zh-CN" sz="2400" b="1" dirty="0" smtClean="0">
                <a:solidFill>
                  <a:schemeClr val="accent6">
                    <a:lumMod val="50000"/>
                  </a:schemeClr>
                </a:solidFill>
              </a:rPr>
              <a:t>(CET4-2005-12)</a:t>
            </a:r>
          </a:p>
          <a:p>
            <a:pPr marL="179388" indent="-177800" eaLnBrk="1" hangingPunct="1">
              <a:lnSpc>
                <a:spcPct val="100000"/>
              </a:lnSpc>
              <a:buSzPct val="120000"/>
              <a:buFont typeface="Arial" charset="0"/>
              <a:buNone/>
            </a:pPr>
            <a:r>
              <a:rPr lang="zh-CN" altLang="en-US" sz="2400" dirty="0" smtClean="0">
                <a:solidFill>
                  <a:schemeClr val="hlink"/>
                </a:solidFill>
              </a:rPr>
              <a:t>   这个人对爱丽丝的报告评价不高。</a:t>
            </a:r>
          </a:p>
        </p:txBody>
      </p:sp>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8"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9" name="图片 1">
            <a:hlinkClick r:id="rId3"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62278"/>
            <a:ext cx="8778591" cy="6014567"/>
          </a:xfrm>
          <a:prstGeom prst="rect">
            <a:avLst/>
          </a:prstGeom>
          <a:noFill/>
          <a:ln>
            <a:miter lim="800000"/>
            <a:headEnd/>
            <a:tailEnd/>
          </a:ln>
        </p:spPr>
        <p:txBody>
          <a:bodyPr/>
          <a:lstStyle/>
          <a:p>
            <a:pPr marL="361950" indent="-360363" eaLnBrk="1" hangingPunct="1">
              <a:buSzPct val="120000"/>
              <a:buFont typeface="Arial" charset="0"/>
              <a:buNone/>
            </a:pPr>
            <a:r>
              <a:rPr lang="en-US" altLang="zh-CN" sz="3200" b="1" dirty="0" smtClean="0"/>
              <a:t>flavour</a:t>
            </a:r>
            <a:r>
              <a:rPr lang="en-US" altLang="zh-CN" dirty="0" smtClean="0"/>
              <a:t>                      </a:t>
            </a:r>
            <a:r>
              <a:rPr lang="en-US" altLang="zh-CN" dirty="0" smtClean="0">
                <a:solidFill>
                  <a:srgbClr val="990000"/>
                </a:solidFill>
              </a:rPr>
              <a:t> </a:t>
            </a:r>
            <a:r>
              <a:rPr lang="en-US" altLang="zh-CN" sz="2800" i="1" dirty="0" smtClean="0">
                <a:solidFill>
                  <a:srgbClr val="990000"/>
                </a:solidFill>
              </a:rPr>
              <a:t>n.</a:t>
            </a:r>
            <a:r>
              <a:rPr lang="en-US" altLang="zh-CN" dirty="0" smtClean="0">
                <a:solidFill>
                  <a:srgbClr val="990000"/>
                </a:solidFill>
              </a:rPr>
              <a:t> </a:t>
            </a:r>
          </a:p>
          <a:p>
            <a:pPr marL="361950" indent="-360363" algn="just" eaLnBrk="1" hangingPunct="1">
              <a:lnSpc>
                <a:spcPct val="100000"/>
              </a:lnSpc>
              <a:buSzPct val="120000"/>
              <a:buFont typeface="Arial" charset="0"/>
              <a:buNone/>
            </a:pPr>
            <a:r>
              <a:rPr lang="en-US" altLang="zh-CN" sz="2800" b="1" dirty="0" smtClean="0"/>
              <a:t>1. </a:t>
            </a:r>
            <a:r>
              <a:rPr lang="en-US" altLang="zh-CN" dirty="0" smtClean="0">
                <a:solidFill>
                  <a:srgbClr val="990000"/>
                </a:solidFill>
              </a:rPr>
              <a:t>[C]  </a:t>
            </a:r>
            <a:r>
              <a:rPr lang="en-US" altLang="zh-CN" sz="2800" dirty="0" smtClean="0"/>
              <a:t>the particular taste that food or drink has </a:t>
            </a:r>
            <a:r>
              <a:rPr lang="zh-CN" altLang="en-US" sz="2400" dirty="0" smtClean="0">
                <a:solidFill>
                  <a:schemeClr val="hlink"/>
                </a:solidFill>
              </a:rPr>
              <a:t>味；味道；滋味；风味</a:t>
            </a:r>
            <a:r>
              <a:rPr lang="zh-CN" altLang="en-US" sz="2400" dirty="0" smtClean="0"/>
              <a:t> </a:t>
            </a:r>
          </a:p>
          <a:p>
            <a:pPr marL="361950" indent="-360363" eaLnBrk="1" hangingPunct="1">
              <a:lnSpc>
                <a:spcPct val="100000"/>
              </a:lnSpc>
              <a:buSzPct val="120000"/>
              <a:buNone/>
            </a:pPr>
            <a:r>
              <a:rPr lang="en-US" altLang="zh-CN" sz="2800" i="1" dirty="0" smtClean="0"/>
              <a:t>e.g. </a:t>
            </a:r>
            <a:r>
              <a:rPr lang="en-US" altLang="zh-CN" dirty="0"/>
              <a:t>Adding salt to food improves the </a:t>
            </a:r>
            <a:r>
              <a:rPr lang="en-US" altLang="zh-CN" dirty="0" smtClean="0"/>
              <a:t>flavor.</a:t>
            </a:r>
            <a:endParaRPr lang="en-US" altLang="zh-CN" sz="2800" dirty="0" smtClean="0"/>
          </a:p>
          <a:p>
            <a:pPr marL="361950" indent="-360363" eaLnBrk="1" hangingPunct="1">
              <a:lnSpc>
                <a:spcPct val="100000"/>
              </a:lnSpc>
              <a:buSzPct val="120000"/>
              <a:buNone/>
            </a:pPr>
            <a:r>
              <a:rPr lang="zh-CN" altLang="en-US" sz="2400" dirty="0" smtClean="0">
                <a:solidFill>
                  <a:schemeClr val="hlink"/>
                </a:solidFill>
              </a:rPr>
              <a:t>        食物</a:t>
            </a:r>
            <a:r>
              <a:rPr lang="zh-CN" altLang="en-US" sz="2400" dirty="0">
                <a:solidFill>
                  <a:schemeClr val="hlink"/>
                </a:solidFill>
              </a:rPr>
              <a:t>中加盐可以提味</a:t>
            </a:r>
            <a:r>
              <a:rPr lang="zh-CN" altLang="en-US" sz="2400" dirty="0" smtClean="0">
                <a:solidFill>
                  <a:schemeClr val="hlink"/>
                </a:solidFill>
              </a:rPr>
              <a:t>。</a:t>
            </a:r>
            <a:endParaRPr lang="en-US" altLang="zh-CN" sz="2400" dirty="0" smtClean="0">
              <a:solidFill>
                <a:schemeClr val="hlink"/>
              </a:solidFill>
            </a:endParaRPr>
          </a:p>
          <a:p>
            <a:pPr marL="361950" indent="-360363" algn="just" eaLnBrk="1" hangingPunct="1">
              <a:lnSpc>
                <a:spcPct val="100000"/>
              </a:lnSpc>
              <a:buSzPct val="120000"/>
              <a:buFont typeface="Arial" charset="0"/>
              <a:buNone/>
            </a:pPr>
            <a:r>
              <a:rPr lang="en-US" altLang="zh-CN" b="1" dirty="0" smtClean="0"/>
              <a:t>2. </a:t>
            </a:r>
            <a:r>
              <a:rPr lang="en-US" altLang="zh-CN" dirty="0" smtClean="0">
                <a:solidFill>
                  <a:srgbClr val="990000"/>
                </a:solidFill>
              </a:rPr>
              <a:t>[sing. U]  </a:t>
            </a:r>
            <a:r>
              <a:rPr lang="en-US" altLang="zh-CN" sz="2800" dirty="0" smtClean="0"/>
              <a:t>an idea of what sth. is like </a:t>
            </a:r>
            <a:r>
              <a:rPr lang="zh-CN" altLang="en-US" sz="2400" dirty="0" smtClean="0">
                <a:solidFill>
                  <a:schemeClr val="hlink"/>
                </a:solidFill>
              </a:rPr>
              <a:t>风格；风味；风韵</a:t>
            </a:r>
          </a:p>
          <a:p>
            <a:pPr marL="361950" indent="-360363" eaLnBrk="1" hangingPunct="1">
              <a:lnSpc>
                <a:spcPct val="100000"/>
              </a:lnSpc>
              <a:buSzPct val="120000"/>
              <a:buFont typeface="Arial" charset="0"/>
              <a:buNone/>
            </a:pPr>
            <a:r>
              <a:rPr lang="en-US" altLang="zh-CN" sz="2800" i="1" dirty="0" smtClean="0"/>
              <a:t>e.g. </a:t>
            </a:r>
            <a:r>
              <a:rPr lang="en-US" altLang="zh-CN" sz="2800" dirty="0" smtClean="0"/>
              <a:t>This newspaper has a sporting flavour.</a:t>
            </a:r>
          </a:p>
          <a:p>
            <a:pPr marL="361950" indent="-360363" eaLnBrk="1" hangingPunct="1">
              <a:lnSpc>
                <a:spcPct val="100000"/>
              </a:lnSpc>
              <a:buSzPct val="120000"/>
              <a:buFont typeface="Arial" charset="0"/>
              <a:buNone/>
            </a:pPr>
            <a:r>
              <a:rPr lang="zh-CN" altLang="en-US" sz="2400" dirty="0" smtClean="0">
                <a:solidFill>
                  <a:schemeClr val="hlink"/>
                </a:solidFill>
              </a:rPr>
              <a:t>         这份报纸具有体育特色。</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9218" name="Picture 2"/>
          <p:cNvPicPr>
            <a:picLocks noChangeAspect="1" noChangeArrowheads="1"/>
          </p:cNvPicPr>
          <p:nvPr/>
        </p:nvPicPr>
        <p:blipFill>
          <a:blip r:embed="rId4" cstate="print"/>
          <a:srcRect/>
          <a:stretch>
            <a:fillRect/>
          </a:stretch>
        </p:blipFill>
        <p:spPr bwMode="auto">
          <a:xfrm>
            <a:off x="1971675" y="785813"/>
            <a:ext cx="971550" cy="276225"/>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3" name="图片 1">
            <a:hlinkClick r:id="rId5" action="ppaction://hlinksldjump"/>
          </p:cNvPr>
          <p:cNvPicPr>
            <a:picLocks noChangeAspect="1"/>
          </p:cNvPicPr>
          <p:nvPr/>
        </p:nvPicPr>
        <p:blipFill>
          <a:blip r:embed="rId9"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dissolv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62278"/>
            <a:ext cx="8778591" cy="6031820"/>
          </a:xfrm>
          <a:prstGeom prst="rect">
            <a:avLst/>
          </a:prstGeom>
          <a:noFill/>
          <a:ln>
            <a:miter lim="800000"/>
            <a:headEnd/>
            <a:tailEnd/>
          </a:ln>
        </p:spPr>
        <p:txBody>
          <a:bodyPr/>
          <a:lstStyle/>
          <a:p>
            <a:pPr marL="361950" indent="-360363" eaLnBrk="1" hangingPunct="1">
              <a:lnSpc>
                <a:spcPct val="100000"/>
              </a:lnSpc>
              <a:buSzPct val="120000"/>
              <a:buFont typeface="Arial" charset="0"/>
              <a:buNone/>
            </a:pPr>
            <a:r>
              <a:rPr lang="en-US" altLang="zh-CN" sz="3200" b="1" dirty="0" smtClean="0"/>
              <a:t>luxury</a:t>
            </a:r>
            <a:r>
              <a:rPr lang="en-US" altLang="zh-CN" sz="3200" dirty="0" smtClean="0"/>
              <a:t> </a:t>
            </a:r>
            <a:r>
              <a:rPr lang="en-US" altLang="zh-CN" dirty="0" smtClean="0"/>
              <a:t>                        </a:t>
            </a:r>
            <a:r>
              <a:rPr lang="en-US" altLang="zh-CN" sz="2800" i="1" dirty="0" smtClean="0">
                <a:solidFill>
                  <a:srgbClr val="990000"/>
                </a:solidFill>
              </a:rPr>
              <a:t> </a:t>
            </a:r>
          </a:p>
          <a:p>
            <a:pPr marL="361950" indent="-360363" algn="just" eaLnBrk="1" hangingPunct="1">
              <a:lnSpc>
                <a:spcPct val="100000"/>
              </a:lnSpc>
              <a:buSzPct val="120000"/>
              <a:buFont typeface="Arial" charset="0"/>
              <a:buNone/>
            </a:pPr>
            <a:r>
              <a:rPr lang="en-US" altLang="zh-CN" sz="2800" b="1" dirty="0" smtClean="0"/>
              <a:t>1. </a:t>
            </a:r>
            <a:r>
              <a:rPr lang="en-US" altLang="zh-CN" i="1" dirty="0" smtClean="0">
                <a:solidFill>
                  <a:srgbClr val="990000"/>
                </a:solidFill>
              </a:rPr>
              <a:t>n. </a:t>
            </a:r>
            <a:r>
              <a:rPr lang="en-US" altLang="zh-CN" dirty="0" smtClean="0">
                <a:solidFill>
                  <a:srgbClr val="990000"/>
                </a:solidFill>
              </a:rPr>
              <a:t>[C] </a:t>
            </a:r>
            <a:r>
              <a:rPr lang="en-US" altLang="zh-CN" sz="2800" dirty="0" smtClean="0"/>
              <a:t>sth. expensive that you enjoy but do not really need </a:t>
            </a:r>
            <a:r>
              <a:rPr lang="zh-CN" altLang="en-US" sz="2400" dirty="0" smtClean="0">
                <a:solidFill>
                  <a:schemeClr val="hlink"/>
                </a:solidFill>
              </a:rPr>
              <a:t>奢侈品</a:t>
            </a:r>
          </a:p>
          <a:p>
            <a:pPr marL="361950" indent="-360363">
              <a:lnSpc>
                <a:spcPct val="100000"/>
              </a:lnSpc>
              <a:buFont typeface="Arial" charset="0"/>
              <a:buNone/>
            </a:pPr>
            <a:r>
              <a:rPr lang="en-US" altLang="zh-CN" sz="2800" i="1" dirty="0" smtClean="0"/>
              <a:t>e.g. </a:t>
            </a:r>
            <a:r>
              <a:rPr lang="en-US" altLang="en-US" sz="2800" dirty="0" smtClean="0">
                <a:ea typeface="宋体" charset="-122"/>
              </a:rPr>
              <a:t>A refrigerator was then a luxury.</a:t>
            </a:r>
          </a:p>
          <a:p>
            <a:pPr marL="361950" indent="-360363">
              <a:lnSpc>
                <a:spcPct val="100000"/>
              </a:lnSpc>
              <a:buFont typeface="Arial" charset="0"/>
              <a:buNone/>
            </a:pPr>
            <a:r>
              <a:rPr lang="en-US" altLang="zh-CN" sz="2400" dirty="0" smtClean="0">
                <a:solidFill>
                  <a:schemeClr val="hlink"/>
                </a:solidFill>
              </a:rPr>
              <a:t>         那</a:t>
            </a:r>
            <a:r>
              <a:rPr lang="zh-CN" altLang="en-US" sz="2400" dirty="0" smtClean="0">
                <a:solidFill>
                  <a:schemeClr val="hlink"/>
                </a:solidFill>
              </a:rPr>
              <a:t>时候冰箱是一种奢侈品</a:t>
            </a:r>
            <a:r>
              <a:rPr lang="en-US" altLang="en-US" sz="2400" dirty="0" smtClean="0">
                <a:solidFill>
                  <a:schemeClr val="hlink"/>
                </a:solidFill>
                <a:ea typeface="宋体" charset="-122"/>
              </a:rPr>
              <a:t>。</a:t>
            </a:r>
            <a:endParaRPr lang="zh-CN" altLang="en-US" sz="2400" dirty="0" smtClean="0">
              <a:solidFill>
                <a:schemeClr val="hlink"/>
              </a:solidFill>
            </a:endParaRPr>
          </a:p>
          <a:p>
            <a:pPr marL="361950" indent="-360363" algn="just" eaLnBrk="1" hangingPunct="1">
              <a:lnSpc>
                <a:spcPct val="100000"/>
              </a:lnSpc>
              <a:buSzPct val="120000"/>
              <a:buNone/>
            </a:pPr>
            <a:r>
              <a:rPr lang="en-US" altLang="zh-CN" sz="2800" b="1" dirty="0" smtClean="0"/>
              <a:t>2. </a:t>
            </a:r>
            <a:r>
              <a:rPr lang="en-US" altLang="zh-CN" i="1" dirty="0" smtClean="0">
                <a:solidFill>
                  <a:srgbClr val="990000"/>
                </a:solidFill>
              </a:rPr>
              <a:t>a.</a:t>
            </a:r>
            <a:r>
              <a:rPr lang="en-US" altLang="zh-CN" dirty="0" smtClean="0">
                <a:solidFill>
                  <a:srgbClr val="990000"/>
                </a:solidFill>
              </a:rPr>
              <a:t> </a:t>
            </a:r>
            <a:r>
              <a:rPr lang="en-US" altLang="zh-CN" dirty="0" smtClean="0"/>
              <a:t>very expensive and of the highest quality </a:t>
            </a:r>
            <a:r>
              <a:rPr lang="en-US" altLang="zh-CN" sz="2400" dirty="0" smtClean="0">
                <a:solidFill>
                  <a:schemeClr val="hlink"/>
                </a:solidFill>
              </a:rPr>
              <a:t>奢华的；豪华的；高档的</a:t>
            </a:r>
            <a:endParaRPr lang="zh-CN" altLang="en-US" sz="2400" dirty="0" smtClean="0">
              <a:solidFill>
                <a:schemeClr val="hlink"/>
              </a:solidFill>
            </a:endParaRPr>
          </a:p>
          <a:p>
            <a:pPr marL="361950" indent="-360363">
              <a:lnSpc>
                <a:spcPct val="100000"/>
              </a:lnSpc>
              <a:buNone/>
            </a:pPr>
            <a:r>
              <a:rPr lang="en-US" altLang="zh-CN" sz="2800" i="1" dirty="0" smtClean="0"/>
              <a:t>e.g. </a:t>
            </a:r>
            <a:r>
              <a:rPr lang="en-US" altLang="zh-CN" dirty="0" smtClean="0"/>
              <a:t>The Smiths live in a very luxury flat in central London</a:t>
            </a:r>
            <a:r>
              <a:rPr lang="en-US" altLang="zh-CN" sz="2800" dirty="0" smtClean="0"/>
              <a:t>. </a:t>
            </a:r>
            <a:endParaRPr lang="en-US" altLang="zh-CN" sz="2800" dirty="0" smtClean="0">
              <a:solidFill>
                <a:srgbClr val="663300"/>
              </a:solidFill>
            </a:endParaRPr>
          </a:p>
          <a:p>
            <a:pPr marL="361950" indent="-360363">
              <a:lnSpc>
                <a:spcPct val="100000"/>
              </a:lnSpc>
              <a:buFont typeface="Arial" charset="0"/>
              <a:buNone/>
            </a:pPr>
            <a:r>
              <a:rPr lang="zh-CN" altLang="en-US" sz="2400" dirty="0" smtClean="0">
                <a:solidFill>
                  <a:schemeClr val="hlink"/>
                </a:solidFill>
              </a:rPr>
              <a:t>         史密斯一家住在伦敦中心区的一处高档公寓里。</a:t>
            </a:r>
            <a:endParaRPr lang="zh-CN" altLang="en-US" sz="24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10242" name="Picture 2"/>
          <p:cNvPicPr>
            <a:picLocks noChangeAspect="1" noChangeArrowheads="1"/>
          </p:cNvPicPr>
          <p:nvPr/>
        </p:nvPicPr>
        <p:blipFill>
          <a:blip r:embed="rId4" cstate="print"/>
          <a:srcRect/>
          <a:stretch>
            <a:fillRect/>
          </a:stretch>
        </p:blipFill>
        <p:spPr bwMode="auto">
          <a:xfrm>
            <a:off x="1852613" y="828675"/>
            <a:ext cx="1095375" cy="342900"/>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dissolv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67695" y="662278"/>
            <a:ext cx="8796196" cy="5052722"/>
          </a:xfrm>
          <a:prstGeom prst="rect">
            <a:avLst/>
          </a:prstGeom>
          <a:noFill/>
          <a:ln>
            <a:miter lim="800000"/>
            <a:headEnd/>
            <a:tailEnd/>
          </a:ln>
        </p:spPr>
        <p:txBody>
          <a:bodyPr/>
          <a:lstStyle/>
          <a:p>
            <a:pPr marL="179388" indent="-177800" eaLnBrk="1" hangingPunct="1">
              <a:lnSpc>
                <a:spcPct val="100000"/>
              </a:lnSpc>
              <a:spcBef>
                <a:spcPct val="10000"/>
              </a:spcBef>
              <a:buSzPct val="120000"/>
              <a:buFont typeface="Arial" charset="0"/>
              <a:buNone/>
            </a:pPr>
            <a:r>
              <a:rPr lang="en-US" altLang="zh-CN" sz="2800" b="1" dirty="0" smtClean="0">
                <a:solidFill>
                  <a:schemeClr val="accent6">
                    <a:lumMod val="50000"/>
                  </a:schemeClr>
                </a:solidFill>
              </a:rPr>
              <a:t>Word family</a:t>
            </a:r>
            <a:r>
              <a:rPr lang="zh-CN" altLang="en-US" b="1" dirty="0" smtClean="0">
                <a:solidFill>
                  <a:schemeClr val="accent6">
                    <a:lumMod val="50000"/>
                  </a:schemeClr>
                </a:solidFill>
              </a:rPr>
              <a:t>：</a:t>
            </a:r>
            <a:r>
              <a:rPr lang="en-US" altLang="zh-CN" sz="2800" b="1" dirty="0" smtClean="0"/>
              <a:t>luxurious</a:t>
            </a:r>
            <a:r>
              <a:rPr lang="en-US" altLang="zh-CN" b="1" dirty="0" smtClean="0"/>
              <a:t>   </a:t>
            </a:r>
            <a:r>
              <a:rPr lang="en-US" altLang="zh-CN" sz="2800" i="1" dirty="0" smtClean="0">
                <a:solidFill>
                  <a:srgbClr val="990000"/>
                </a:solidFill>
              </a:rPr>
              <a:t>a.</a:t>
            </a:r>
            <a:r>
              <a:rPr lang="en-US" altLang="zh-CN" sz="2800" dirty="0" smtClean="0"/>
              <a:t> </a:t>
            </a:r>
          </a:p>
          <a:p>
            <a:pPr marL="179388" indent="-177800" eaLnBrk="1" hangingPunct="1">
              <a:lnSpc>
                <a:spcPct val="100000"/>
              </a:lnSpc>
              <a:spcBef>
                <a:spcPct val="10000"/>
              </a:spcBef>
              <a:buSzPct val="120000"/>
              <a:buNone/>
            </a:pPr>
            <a:r>
              <a:rPr lang="en-US" altLang="zh-CN" i="1" dirty="0" smtClean="0"/>
              <a:t>e.g. </a:t>
            </a:r>
            <a:r>
              <a:rPr lang="en-US" altLang="zh-CN" dirty="0" smtClean="0"/>
              <a:t>The luxurious liner is cleaving through the waves. </a:t>
            </a:r>
            <a:endParaRPr lang="en-US" altLang="zh-CN" sz="2800" dirty="0" smtClean="0"/>
          </a:p>
          <a:p>
            <a:pPr marL="179388" indent="-177800" eaLnBrk="1" hangingPunct="1">
              <a:lnSpc>
                <a:spcPct val="100000"/>
              </a:lnSpc>
              <a:spcBef>
                <a:spcPct val="10000"/>
              </a:spcBef>
              <a:buSzPct val="120000"/>
              <a:buNone/>
              <a:tabLst>
                <a:tab pos="717550" algn="l"/>
              </a:tabLst>
            </a:pPr>
            <a:r>
              <a:rPr lang="zh-CN" altLang="en-US" sz="2400" dirty="0" smtClean="0">
                <a:solidFill>
                  <a:schemeClr val="hlink"/>
                </a:solidFill>
              </a:rPr>
              <a:t>         这艘豪华邮轮正在破浪前进。</a:t>
            </a:r>
            <a:endParaRPr lang="zh-CN" altLang="en-US" sz="2400" dirty="0" smtClean="0"/>
          </a:p>
          <a:p>
            <a:pPr marL="179388" indent="-177800" eaLnBrk="1" hangingPunct="1">
              <a:lnSpc>
                <a:spcPct val="100000"/>
              </a:lnSpc>
              <a:spcBef>
                <a:spcPct val="10000"/>
              </a:spcBef>
              <a:buSzPct val="120000"/>
              <a:buFont typeface="Arial" charset="0"/>
              <a:buNone/>
            </a:pPr>
            <a:r>
              <a:rPr lang="en-US" altLang="zh-CN" sz="2800" b="1" i="1" dirty="0" smtClean="0">
                <a:solidFill>
                  <a:schemeClr val="accent6">
                    <a:lumMod val="50000"/>
                  </a:schemeClr>
                </a:solidFill>
              </a:rPr>
              <a:t>Cf.  </a:t>
            </a:r>
            <a:r>
              <a:rPr lang="en-US" altLang="zh-CN" sz="2800" b="1" dirty="0" smtClean="0"/>
              <a:t>luxury &amp; luxurious</a:t>
            </a:r>
          </a:p>
          <a:p>
            <a:pPr marL="179388" indent="-177800" algn="just" eaLnBrk="1" hangingPunct="1">
              <a:lnSpc>
                <a:spcPct val="100000"/>
              </a:lnSpc>
              <a:spcBef>
                <a:spcPct val="10000"/>
              </a:spcBef>
              <a:buSzPct val="120000"/>
              <a:buFont typeface="Arial" charset="0"/>
              <a:buNone/>
            </a:pPr>
            <a:r>
              <a:rPr lang="en-US" altLang="zh-CN" sz="2800" dirty="0" smtClean="0">
                <a:solidFill>
                  <a:srgbClr val="F52C0B"/>
                </a:solidFill>
              </a:rPr>
              <a:t>	</a:t>
            </a:r>
          </a:p>
          <a:p>
            <a:pPr marL="179388" indent="-177800" algn="just" eaLnBrk="1" hangingPunct="1">
              <a:lnSpc>
                <a:spcPct val="100000"/>
              </a:lnSpc>
              <a:spcBef>
                <a:spcPct val="10000"/>
              </a:spcBef>
              <a:buSzPct val="120000"/>
              <a:buFont typeface="Arial" charset="0"/>
              <a:buNone/>
            </a:pPr>
            <a:endParaRPr lang="en-US" altLang="zh-CN" i="1" dirty="0">
              <a:solidFill>
                <a:srgbClr val="F52C0B"/>
              </a:solidFill>
            </a:endParaRPr>
          </a:p>
          <a:p>
            <a:pPr marL="179388" indent="-177800" algn="just" eaLnBrk="1" hangingPunct="1">
              <a:lnSpc>
                <a:spcPct val="100000"/>
              </a:lnSpc>
              <a:spcBef>
                <a:spcPct val="10000"/>
              </a:spcBef>
              <a:buSzPct val="120000"/>
              <a:buFont typeface="Arial" charset="0"/>
              <a:buNone/>
            </a:pPr>
            <a:endParaRPr lang="en-US" altLang="zh-CN" sz="2800" i="1" dirty="0" smtClean="0">
              <a:solidFill>
                <a:srgbClr val="F52C0B"/>
              </a:solidFill>
            </a:endParaRPr>
          </a:p>
          <a:p>
            <a:pPr marL="179388" indent="-177800" algn="just" eaLnBrk="1" hangingPunct="1">
              <a:lnSpc>
                <a:spcPct val="100000"/>
              </a:lnSpc>
              <a:spcBef>
                <a:spcPct val="10000"/>
              </a:spcBef>
              <a:buSzPct val="120000"/>
              <a:buNone/>
            </a:pPr>
            <a:r>
              <a:rPr lang="en-US" altLang="zh-CN" i="1" dirty="0"/>
              <a:t>e.g. </a:t>
            </a:r>
            <a:r>
              <a:rPr lang="en-US" altLang="zh-CN" dirty="0"/>
              <a:t>Trains were fast, very luxurious, and quite convenient compared to other forms of transportation existing at the time.</a:t>
            </a:r>
            <a:r>
              <a:rPr lang="en-US" altLang="zh-CN" i="1" dirty="0"/>
              <a:t> </a:t>
            </a:r>
            <a:r>
              <a:rPr lang="en-US" altLang="zh-CN" sz="2400" b="1" dirty="0">
                <a:solidFill>
                  <a:schemeClr val="accent6">
                    <a:lumMod val="50000"/>
                  </a:schemeClr>
                </a:solidFill>
              </a:rPr>
              <a:t>(CET4-2000-1)</a:t>
            </a:r>
          </a:p>
          <a:p>
            <a:pPr marL="179388" indent="-177800" algn="just" eaLnBrk="1" hangingPunct="1">
              <a:lnSpc>
                <a:spcPct val="100000"/>
              </a:lnSpc>
              <a:spcBef>
                <a:spcPct val="10000"/>
              </a:spcBef>
              <a:buSzPct val="120000"/>
              <a:buNone/>
            </a:pPr>
            <a:r>
              <a:rPr lang="en-US" altLang="zh-CN" i="1" dirty="0"/>
              <a:t>  </a:t>
            </a:r>
            <a:r>
              <a:rPr lang="zh-CN" altLang="en-US" sz="2400" dirty="0">
                <a:solidFill>
                  <a:schemeClr val="hlink"/>
                </a:solidFill>
              </a:rPr>
              <a:t>和当时其他的交通手段相比，火车速度快，非常奢华，而且相当方便。</a:t>
            </a:r>
          </a:p>
          <a:p>
            <a:pPr marL="179388" indent="-177800" algn="just" eaLnBrk="1" hangingPunct="1">
              <a:lnSpc>
                <a:spcPct val="100000"/>
              </a:lnSpc>
              <a:spcBef>
                <a:spcPct val="10000"/>
              </a:spcBef>
              <a:buSzPct val="120000"/>
              <a:buFont typeface="Arial" charset="0"/>
              <a:buNone/>
            </a:pP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4"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sp>
        <p:nvSpPr>
          <p:cNvPr id="2" name="TextBox 1"/>
          <p:cNvSpPr txBox="1"/>
          <p:nvPr/>
        </p:nvSpPr>
        <p:spPr>
          <a:xfrm>
            <a:off x="719088" y="2511371"/>
            <a:ext cx="8096299" cy="1384995"/>
          </a:xfrm>
          <a:prstGeom prst="rect">
            <a:avLst/>
          </a:prstGeom>
          <a:noFill/>
        </p:spPr>
        <p:txBody>
          <a:bodyPr wrap="square" rtlCol="0">
            <a:spAutoFit/>
          </a:bodyPr>
          <a:lstStyle/>
          <a:p>
            <a:pPr algn="just"/>
            <a:r>
              <a:rPr lang="en-US" altLang="zh-CN" sz="2800" b="1" dirty="0"/>
              <a:t>Luxury</a:t>
            </a:r>
            <a:r>
              <a:rPr lang="en-US" altLang="zh-CN" sz="2800" dirty="0"/>
              <a:t> and </a:t>
            </a:r>
            <a:r>
              <a:rPr lang="en-US" altLang="zh-CN" sz="2800" b="1" dirty="0"/>
              <a:t>luxurious</a:t>
            </a:r>
            <a:r>
              <a:rPr lang="en-US" altLang="zh-CN" sz="2800" dirty="0"/>
              <a:t> are basically the same. Both of   them can be used to modify nouns. The difference is </a:t>
            </a:r>
            <a:r>
              <a:rPr lang="en-US" altLang="zh-CN" sz="2800" b="1" dirty="0"/>
              <a:t>luxurious</a:t>
            </a:r>
            <a:r>
              <a:rPr lang="en-US" altLang="zh-CN" sz="2800" dirty="0"/>
              <a:t> sometimes is used as a predicative.</a:t>
            </a:r>
            <a:r>
              <a:rPr lang="en-US" altLang="zh-CN" sz="2800" dirty="0">
                <a:solidFill>
                  <a:srgbClr val="6633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Effect transition="in" filter="dissolve">
                                      <p:cBhvr>
                                        <p:cTn id="25" dur="500"/>
                                        <p:tgtEl>
                                          <p:spTgt spid="7">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62278"/>
            <a:ext cx="8792445" cy="5832475"/>
          </a:xfrm>
          <a:prstGeom prst="rect">
            <a:avLst/>
          </a:prstGeom>
          <a:noFill/>
          <a:ln>
            <a:miter lim="800000"/>
            <a:headEnd/>
            <a:tailEnd/>
          </a:ln>
        </p:spPr>
        <p:txBody>
          <a:bodyPr/>
          <a:lstStyle/>
          <a:p>
            <a:pPr marL="179388" indent="-177800" algn="just" eaLnBrk="1" hangingPunct="1">
              <a:lnSpc>
                <a:spcPct val="100000"/>
              </a:lnSpc>
              <a:buSzPct val="120000"/>
              <a:buFont typeface="Arial" charset="0"/>
              <a:buNone/>
            </a:pPr>
            <a:r>
              <a:rPr lang="en-US" altLang="zh-CN" sz="3200" b="1" dirty="0" smtClean="0"/>
              <a:t>mould</a:t>
            </a:r>
            <a:r>
              <a:rPr lang="en-US" altLang="zh-CN" sz="3200" dirty="0" smtClean="0"/>
              <a:t>   </a:t>
            </a:r>
            <a:r>
              <a:rPr lang="en-US" altLang="zh-CN" dirty="0" smtClean="0"/>
              <a:t>                   </a:t>
            </a:r>
            <a:r>
              <a:rPr lang="en-US" altLang="zh-CN" sz="2800" i="1" dirty="0" smtClean="0">
                <a:solidFill>
                  <a:srgbClr val="990000"/>
                </a:solidFill>
              </a:rPr>
              <a:t>n.</a:t>
            </a:r>
            <a:r>
              <a:rPr lang="en-US" altLang="zh-CN" sz="2800" dirty="0" smtClean="0">
                <a:solidFill>
                  <a:srgbClr val="990000"/>
                </a:solidFill>
              </a:rPr>
              <a:t> [C] </a:t>
            </a:r>
            <a:r>
              <a:rPr lang="en-US" altLang="zh-CN" sz="2800" dirty="0" smtClean="0"/>
              <a:t>a hollow container that you pour liquid into, so that when the liquid becomes solid, it takes the shape of the container </a:t>
            </a:r>
            <a:r>
              <a:rPr lang="zh-CN" altLang="en-US" sz="2400" dirty="0" smtClean="0">
                <a:solidFill>
                  <a:schemeClr val="hlink"/>
                </a:solidFill>
              </a:rPr>
              <a:t>模子；铸模；模型</a:t>
            </a:r>
          </a:p>
          <a:p>
            <a:pPr marL="179388" indent="-177800" eaLnBrk="1" hangingPunct="1">
              <a:lnSpc>
                <a:spcPct val="100000"/>
              </a:lnSpc>
              <a:buSzPct val="120000"/>
              <a:buFont typeface="Arial" charset="0"/>
              <a:buNone/>
            </a:pPr>
            <a:r>
              <a:rPr lang="en-US" altLang="zh-CN" sz="2800" i="1" dirty="0" smtClean="0"/>
              <a:t>e.g. </a:t>
            </a:r>
            <a:r>
              <a:rPr lang="en-US" altLang="zh-CN" sz="2800" dirty="0" smtClean="0"/>
              <a:t>a chocolate (pudding) mould</a:t>
            </a:r>
          </a:p>
          <a:p>
            <a:pPr marL="179388" indent="-177800" eaLnBrk="1" hangingPunct="1">
              <a:lnSpc>
                <a:spcPct val="100000"/>
              </a:lnSpc>
              <a:buSzPct val="120000"/>
              <a:buFont typeface="Arial" charset="0"/>
              <a:buNone/>
            </a:pPr>
            <a:r>
              <a:rPr lang="zh-CN" altLang="en-US" sz="2400" dirty="0" smtClean="0">
                <a:solidFill>
                  <a:schemeClr val="hlink"/>
                </a:solidFill>
              </a:rPr>
              <a:t>         巧克力（布丁）模子</a:t>
            </a:r>
          </a:p>
          <a:p>
            <a:pPr marL="1588" indent="0" eaLnBrk="1" hangingPunct="1">
              <a:lnSpc>
                <a:spcPct val="100000"/>
              </a:lnSpc>
              <a:spcBef>
                <a:spcPct val="50000"/>
              </a:spcBef>
              <a:buNone/>
            </a:pPr>
            <a:r>
              <a:rPr lang="en-US" altLang="zh-CN" sz="2800" b="1" dirty="0" smtClean="0">
                <a:solidFill>
                  <a:schemeClr val="accent6">
                    <a:lumMod val="50000"/>
                  </a:schemeClr>
                </a:solidFill>
              </a:rPr>
              <a:t>The followings are various chocolate moulds:</a:t>
            </a: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026" name="Picture 2"/>
          <p:cNvPicPr>
            <a:picLocks noChangeAspect="1" noChangeArrowheads="1"/>
          </p:cNvPicPr>
          <p:nvPr/>
        </p:nvPicPr>
        <p:blipFill>
          <a:blip r:embed="rId6" cstate="print"/>
          <a:srcRect/>
          <a:stretch>
            <a:fillRect/>
          </a:stretch>
        </p:blipFill>
        <p:spPr bwMode="auto">
          <a:xfrm>
            <a:off x="1006594" y="4054332"/>
            <a:ext cx="2636016" cy="2251769"/>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7" cstate="print"/>
          <a:srcRect/>
          <a:stretch>
            <a:fillRect/>
          </a:stretch>
        </p:blipFill>
        <p:spPr bwMode="auto">
          <a:xfrm>
            <a:off x="4226265" y="4027131"/>
            <a:ext cx="2275697" cy="2248766"/>
          </a:xfrm>
          <a:prstGeom prst="rect">
            <a:avLst/>
          </a:prstGeom>
          <a:ln>
            <a:no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8" cstate="print"/>
          <a:srcRect/>
          <a:stretch>
            <a:fillRect/>
          </a:stretch>
        </p:blipFill>
        <p:spPr bwMode="auto">
          <a:xfrm>
            <a:off x="1871663" y="833438"/>
            <a:ext cx="942975" cy="276225"/>
          </a:xfrm>
          <a:prstGeom prst="rect">
            <a:avLst/>
          </a:prstGeom>
          <a:noFill/>
          <a:ln w="9525">
            <a:noFill/>
            <a:miter lim="800000"/>
            <a:headEnd/>
            <a:tailEnd/>
          </a:ln>
        </p:spPr>
      </p:pic>
      <p:pic>
        <p:nvPicPr>
          <p:cNvPr id="11"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10" descr="Back">
            <a:hlinkClick r:id="rId11" action="ppaction://hlinksldjump"/>
          </p:cNvPr>
          <p:cNvPicPr>
            <a:picLocks noChangeAspect="1" noChangeArrowheads="1"/>
          </p:cNvPicPr>
          <p:nvPr/>
        </p:nvPicPr>
        <p:blipFill>
          <a:blip r:embed="rId12"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62278"/>
            <a:ext cx="8792445" cy="6040447"/>
          </a:xfrm>
          <a:prstGeom prst="rect">
            <a:avLst/>
          </a:prstGeom>
          <a:noFill/>
          <a:ln>
            <a:miter lim="800000"/>
            <a:headEnd/>
            <a:tailEnd/>
          </a:ln>
        </p:spPr>
        <p:txBody>
          <a:bodyPr/>
          <a:lstStyle/>
          <a:p>
            <a:pPr marL="266700" indent="-265113" eaLnBrk="1" hangingPunct="1">
              <a:lnSpc>
                <a:spcPct val="100000"/>
              </a:lnSpc>
              <a:buSzPct val="120000"/>
              <a:buFont typeface="Arial" charset="0"/>
              <a:buNone/>
            </a:pPr>
            <a:r>
              <a:rPr lang="en-US" altLang="zh-CN" sz="3200" b="1" dirty="0" smtClean="0"/>
              <a:t>snap</a:t>
            </a:r>
            <a:r>
              <a:rPr lang="en-US" altLang="zh-CN" dirty="0" smtClean="0"/>
              <a:t>                     </a:t>
            </a:r>
            <a:r>
              <a:rPr lang="en-US" altLang="zh-CN" sz="2800" i="1" dirty="0" smtClean="0">
                <a:solidFill>
                  <a:srgbClr val="990000"/>
                </a:solidFill>
              </a:rPr>
              <a:t>v.</a:t>
            </a:r>
            <a:endParaRPr lang="en-US" altLang="zh-CN" sz="2800" dirty="0" smtClean="0">
              <a:solidFill>
                <a:srgbClr val="990000"/>
              </a:solidFill>
            </a:endParaRPr>
          </a:p>
          <a:p>
            <a:pPr marL="266700" indent="-265113" algn="just" eaLnBrk="1" hangingPunct="1">
              <a:lnSpc>
                <a:spcPct val="100000"/>
              </a:lnSpc>
              <a:buSzPct val="120000"/>
              <a:buFont typeface="Arial" charset="0"/>
              <a:buNone/>
            </a:pPr>
            <a:r>
              <a:rPr lang="en-US" altLang="zh-CN" sz="2800" b="1" dirty="0" smtClean="0"/>
              <a:t>1</a:t>
            </a:r>
            <a:r>
              <a:rPr lang="en-US" altLang="zh-CN" b="1" dirty="0" smtClean="0"/>
              <a:t>.</a:t>
            </a:r>
            <a:r>
              <a:rPr lang="en-US" altLang="zh-CN" sz="2800" b="1" dirty="0" smtClean="0"/>
              <a:t> </a:t>
            </a:r>
            <a:endParaRPr lang="en-US" altLang="zh-CN" sz="1200" dirty="0" smtClean="0">
              <a:solidFill>
                <a:schemeClr val="hlink"/>
              </a:solidFill>
            </a:endParaRPr>
          </a:p>
          <a:p>
            <a:pPr marL="266700" indent="-265113" algn="just" eaLnBrk="1" hangingPunct="1">
              <a:lnSpc>
                <a:spcPct val="100000"/>
              </a:lnSpc>
              <a:buSzPct val="120000"/>
              <a:buFont typeface="Arial" charset="0"/>
              <a:buNone/>
            </a:pPr>
            <a:endParaRPr lang="en-US" altLang="zh-CN" sz="2800" b="1" dirty="0" smtClean="0"/>
          </a:p>
          <a:p>
            <a:pPr marL="266700" indent="-265113" algn="just" eaLnBrk="1" hangingPunct="1">
              <a:lnSpc>
                <a:spcPct val="100000"/>
              </a:lnSpc>
              <a:buSzPct val="120000"/>
              <a:buFont typeface="Arial" charset="0"/>
              <a:buNone/>
            </a:pPr>
            <a:r>
              <a:rPr lang="en-US" altLang="zh-CN" sz="2800" b="1" dirty="0" smtClean="0"/>
              <a:t>2. </a:t>
            </a:r>
            <a:endParaRPr lang="zh-CN" altLang="en-US" sz="1200" dirty="0" smtClean="0">
              <a:solidFill>
                <a:schemeClr val="hlink"/>
              </a:solidFill>
            </a:endParaRPr>
          </a:p>
          <a:p>
            <a:pPr marL="266700" indent="-265113" algn="just" eaLnBrk="1" hangingPunct="1">
              <a:lnSpc>
                <a:spcPct val="100000"/>
              </a:lnSpc>
              <a:buSzPct val="120000"/>
              <a:buFont typeface="Arial" charset="0"/>
              <a:buNone/>
            </a:pPr>
            <a:endParaRPr lang="en-US" altLang="zh-CN" sz="2800" b="1" dirty="0" smtClean="0"/>
          </a:p>
          <a:p>
            <a:pPr marL="266700" indent="-265113" algn="just" eaLnBrk="1" hangingPunct="1">
              <a:lnSpc>
                <a:spcPct val="100000"/>
              </a:lnSpc>
              <a:buSzPct val="120000"/>
              <a:buFont typeface="Arial" charset="0"/>
              <a:buNone/>
            </a:pPr>
            <a:endParaRPr lang="en-US" altLang="zh-CN" b="1" dirty="0"/>
          </a:p>
          <a:p>
            <a:pPr marL="266700" indent="-265113" algn="just" eaLnBrk="1" hangingPunct="1">
              <a:lnSpc>
                <a:spcPct val="100000"/>
              </a:lnSpc>
              <a:buSzPct val="120000"/>
              <a:buNone/>
            </a:pPr>
            <a:r>
              <a:rPr lang="en-US" altLang="zh-CN" sz="2800" b="1" dirty="0" smtClean="0"/>
              <a:t>3.</a:t>
            </a:r>
            <a:r>
              <a:rPr lang="en-US" altLang="zh-CN" dirty="0" smtClean="0"/>
              <a:t>  to </a:t>
            </a:r>
            <a:r>
              <a:rPr lang="en-US" altLang="en-US" dirty="0" smtClean="0">
                <a:ea typeface="宋体" charset="-122"/>
              </a:rPr>
              <a:t>speak </a:t>
            </a:r>
            <a:r>
              <a:rPr lang="en-US" altLang="en-US" dirty="0">
                <a:ea typeface="宋体" charset="-122"/>
              </a:rPr>
              <a:t>to sb. in a sudden, angry way</a:t>
            </a:r>
            <a:r>
              <a:rPr lang="en-US" altLang="zh-CN" dirty="0"/>
              <a:t> </a:t>
            </a:r>
            <a:r>
              <a:rPr lang="zh-CN" altLang="en-US" sz="2400" dirty="0">
                <a:solidFill>
                  <a:schemeClr val="hlink"/>
                </a:solidFill>
              </a:rPr>
              <a:t>急速地说；厉声说</a:t>
            </a:r>
            <a:endParaRPr lang="zh-CN" altLang="en-US" dirty="0"/>
          </a:p>
          <a:p>
            <a:pPr marL="266700" indent="-265113" algn="just" eaLnBrk="1" hangingPunct="1">
              <a:lnSpc>
                <a:spcPct val="100000"/>
              </a:lnSpc>
              <a:buSzPct val="120000"/>
              <a:buFont typeface="Arial" charset="0"/>
              <a:buNone/>
            </a:pPr>
            <a:r>
              <a:rPr lang="en-US" altLang="zh-CN" dirty="0" smtClean="0"/>
              <a:t>  </a:t>
            </a: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11266" name="Picture 2"/>
          <p:cNvPicPr>
            <a:picLocks noChangeAspect="1" noChangeArrowheads="1"/>
          </p:cNvPicPr>
          <p:nvPr/>
        </p:nvPicPr>
        <p:blipFill>
          <a:blip r:embed="rId4" cstate="print"/>
          <a:srcRect/>
          <a:stretch>
            <a:fillRect/>
          </a:stretch>
        </p:blipFill>
        <p:spPr bwMode="auto">
          <a:xfrm>
            <a:off x="1500188" y="838200"/>
            <a:ext cx="847725" cy="32385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621784" y="1269502"/>
            <a:ext cx="8451195" cy="1231106"/>
          </a:xfrm>
          <a:prstGeom prst="rect">
            <a:avLst/>
          </a:prstGeom>
          <a:noFill/>
        </p:spPr>
        <p:txBody>
          <a:bodyPr wrap="square" rtlCol="0">
            <a:spAutoFit/>
          </a:bodyPr>
          <a:lstStyle/>
          <a:p>
            <a:r>
              <a:rPr lang="en-US" altLang="zh-CN" sz="2800" dirty="0"/>
              <a:t>to suddenly break </a:t>
            </a:r>
            <a:r>
              <a:rPr lang="en-US" altLang="zh-CN" sz="2800" dirty="0" err="1"/>
              <a:t>sth</a:t>
            </a:r>
            <a:r>
              <a:rPr lang="en-US" altLang="zh-CN" sz="2800" dirty="0"/>
              <a:t>. with a short loud noise, or to be  broken in this way</a:t>
            </a:r>
            <a:r>
              <a:rPr lang="zh-CN" altLang="en-US" sz="2400" dirty="0">
                <a:solidFill>
                  <a:schemeClr val="hlink"/>
                </a:solidFill>
              </a:rPr>
              <a:t>（使）咔嚓一声断裂</a:t>
            </a:r>
            <a:endParaRPr lang="en-US" altLang="zh-CN" sz="2400" dirty="0">
              <a:solidFill>
                <a:schemeClr val="hlink"/>
              </a:solidFill>
            </a:endParaRPr>
          </a:p>
          <a:p>
            <a:endParaRPr lang="zh-CN" altLang="en-US" dirty="0"/>
          </a:p>
        </p:txBody>
      </p:sp>
      <p:sp>
        <p:nvSpPr>
          <p:cNvPr id="3" name="TextBox 2"/>
          <p:cNvSpPr txBox="1"/>
          <p:nvPr/>
        </p:nvSpPr>
        <p:spPr>
          <a:xfrm>
            <a:off x="621784" y="2402123"/>
            <a:ext cx="8078333" cy="1384995"/>
          </a:xfrm>
          <a:prstGeom prst="rect">
            <a:avLst/>
          </a:prstGeom>
          <a:noFill/>
        </p:spPr>
        <p:txBody>
          <a:bodyPr wrap="square" rtlCol="0">
            <a:spAutoFit/>
          </a:bodyPr>
          <a:lstStyle/>
          <a:p>
            <a:pPr algn="just"/>
            <a:r>
              <a:rPr lang="en-US" altLang="en-US" sz="2800" dirty="0" smtClean="0">
                <a:ea typeface="宋体" charset="-122"/>
              </a:rPr>
              <a:t>to suddenly </a:t>
            </a:r>
            <a:r>
              <a:rPr lang="en-US" altLang="en-US" sz="2800" dirty="0">
                <a:ea typeface="宋体" charset="-122"/>
              </a:rPr>
              <a:t>lose control and become extremely angry or upset because a situation has become too annoying or difficult</a:t>
            </a:r>
            <a:r>
              <a:rPr lang="zh-CN" altLang="en-US" sz="2400" dirty="0">
                <a:solidFill>
                  <a:schemeClr val="hlink"/>
                </a:solidFill>
              </a:rPr>
              <a:t>（精神等）崩溃；突然</a:t>
            </a:r>
            <a:r>
              <a:rPr lang="zh-CN" altLang="en-US" sz="2400" dirty="0" smtClean="0">
                <a:solidFill>
                  <a:schemeClr val="hlink"/>
                </a:solidFill>
              </a:rPr>
              <a:t>失控</a:t>
            </a:r>
            <a:endParaRPr lang="en-US" altLang="zh-CN" sz="2400" dirty="0">
              <a:solidFill>
                <a:schemeClr va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03753" y="787016"/>
            <a:ext cx="8796443" cy="5978106"/>
          </a:xfrm>
          <a:prstGeom prst="rect">
            <a:avLst/>
          </a:prstGeom>
          <a:noFill/>
          <a:ln>
            <a:miter lim="800000"/>
            <a:headEnd/>
            <a:tailEnd/>
          </a:ln>
        </p:spPr>
        <p:txBody>
          <a:bodyPr/>
          <a:lstStyle/>
          <a:p>
            <a:pPr marL="0" indent="0">
              <a:lnSpc>
                <a:spcPct val="113000"/>
              </a:lnSpc>
              <a:buFont typeface="Arial" charset="0"/>
              <a:buNone/>
            </a:pPr>
            <a:endParaRPr lang="en-US" altLang="zh-CN" sz="1800" dirty="0" smtClean="0">
              <a:latin typeface="Times New Roman" pitchFamily="18" charset="0"/>
            </a:endParaRPr>
          </a:p>
          <a:p>
            <a:pPr marL="180975" indent="-179388" algn="just">
              <a:lnSpc>
                <a:spcPct val="113000"/>
              </a:lnSpc>
              <a:buNone/>
            </a:pPr>
            <a:r>
              <a:rPr lang="en-US" altLang="zh-CN" sz="1800" dirty="0" smtClean="0">
                <a:solidFill>
                  <a:srgbClr val="0070C0"/>
                </a:solidFill>
                <a:latin typeface="Times New Roman" pitchFamily="18" charset="0"/>
              </a:rPr>
              <a:t>   2</a:t>
            </a:r>
            <a:r>
              <a:rPr lang="en-US" altLang="zh-CN" sz="2500" dirty="0" smtClean="0"/>
              <a:t>  Solid </a:t>
            </a:r>
            <a:r>
              <a:rPr lang="en-US" altLang="zh-CN" sz="2500" dirty="0"/>
              <a:t>chocolate as we know it today first appeared in the </a:t>
            </a:r>
            <a:r>
              <a:rPr lang="en-US" altLang="zh-CN" sz="2500" dirty="0" smtClean="0"/>
              <a:t>1800s. Cocoa </a:t>
            </a:r>
            <a:r>
              <a:rPr lang="en-US" altLang="zh-CN" sz="2500" spc="-20" dirty="0" smtClean="0"/>
              <a:t>beans were crushed into a powder, mixed with a liquid, </a:t>
            </a:r>
            <a:r>
              <a:rPr lang="en-US" altLang="zh-CN" sz="2500" spc="-40" dirty="0" smtClean="0"/>
              <a:t>then heated and poured into a </a:t>
            </a:r>
            <a:r>
              <a:rPr lang="en-US" altLang="zh-CN" sz="2500" spc="-40" dirty="0" smtClean="0">
                <a:hlinkClick r:id="rId3" action="ppaction://hlinksldjump"/>
              </a:rPr>
              <a:t>mould</a:t>
            </a:r>
            <a:r>
              <a:rPr lang="en-US" altLang="zh-CN" sz="2500" spc="-40" dirty="0" smtClean="0"/>
              <a:t>, forming shapes as it cooled. </a:t>
            </a:r>
            <a:r>
              <a:rPr lang="en-US" altLang="zh-CN" sz="2500" spc="-30" dirty="0" smtClean="0"/>
              <a:t>The next development was learning how to get cocoa butter from </a:t>
            </a:r>
            <a:r>
              <a:rPr lang="en-US" altLang="zh-CN" sz="2500" dirty="0" smtClean="0"/>
              <a:t>the beans, a process first tried in 1825. The beans were crushed </a:t>
            </a:r>
            <a:r>
              <a:rPr lang="en-US" altLang="zh-CN" sz="2500" spc="-40" dirty="0" smtClean="0"/>
              <a:t>into a paste which was put under high pressure and formed liquid chocolate and cocoa butter. In 1882, </a:t>
            </a:r>
            <a:r>
              <a:rPr lang="en-US" altLang="zh-CN" sz="2500" spc="-40" dirty="0" err="1" smtClean="0">
                <a:hlinkClick r:id="rId4" action="ppaction://hlinksldjump"/>
              </a:rPr>
              <a:t>Rodolphe</a:t>
            </a:r>
            <a:r>
              <a:rPr lang="en-US" altLang="zh-CN" sz="2500" spc="-40" dirty="0" smtClean="0">
                <a:hlinkClick r:id="rId4" action="ppaction://hlinksldjump"/>
              </a:rPr>
              <a:t> Lindt</a:t>
            </a:r>
            <a:r>
              <a:rPr lang="en-US" altLang="zh-CN" sz="2500" spc="-40" dirty="0" smtClean="0"/>
              <a:t> of </a:t>
            </a:r>
            <a:r>
              <a:rPr lang="en-US" altLang="zh-CN" sz="2500" spc="-40" dirty="0" smtClean="0">
                <a:hlinkClick r:id="rId5" action="ppaction://hlinksldjump"/>
              </a:rPr>
              <a:t>Switzerland</a:t>
            </a:r>
            <a:r>
              <a:rPr lang="en-US" altLang="zh-CN" sz="2500" spc="-40" dirty="0" smtClean="0"/>
              <a:t> </a:t>
            </a:r>
            <a:r>
              <a:rPr lang="en-US" altLang="zh-CN" sz="2500" spc="-70" dirty="0" smtClean="0"/>
              <a:t>began to add extra cocoa butter to his chocolate, making it smoother. </a:t>
            </a:r>
            <a:r>
              <a:rPr lang="en-US" altLang="zh-CN" sz="2500" spc="-50" dirty="0" smtClean="0"/>
              <a:t>The chocolate sets into bars which will easily </a:t>
            </a:r>
            <a:r>
              <a:rPr lang="en-US" altLang="zh-CN" sz="2500" spc="-50" dirty="0" smtClean="0">
                <a:hlinkClick r:id="rId6" action="ppaction://hlinksldjump"/>
              </a:rPr>
              <a:t>snap</a:t>
            </a:r>
            <a:r>
              <a:rPr lang="en-US" altLang="zh-CN" sz="2500" spc="-50" dirty="0" smtClean="0"/>
              <a:t> into pieces and </a:t>
            </a:r>
            <a:r>
              <a:rPr lang="en-US" altLang="zh-CN" sz="2500" spc="-70" dirty="0" smtClean="0"/>
              <a:t>then </a:t>
            </a:r>
            <a:r>
              <a:rPr lang="en-US" altLang="zh-CN" sz="2500" spc="-70" dirty="0" smtClean="0">
                <a:hlinkClick r:id="rId7" action="ppaction://hlinksldjump"/>
              </a:rPr>
              <a:t>melt</a:t>
            </a:r>
            <a:r>
              <a:rPr lang="en-US" altLang="zh-CN" sz="2500" spc="-70" dirty="0" smtClean="0"/>
              <a:t> in the mouth. Cocoa butter melts at the same temperature </a:t>
            </a:r>
            <a:r>
              <a:rPr lang="en-US" altLang="zh-CN" sz="2500" dirty="0" smtClean="0"/>
              <a:t>as that of the human body, 97˚F.</a:t>
            </a:r>
            <a:endParaRPr lang="en-US" altLang="zh-CN" sz="2500" b="1" dirty="0" smtClean="0"/>
          </a:p>
          <a:p>
            <a:pPr marL="355600" lvl="1" indent="0">
              <a:lnSpc>
                <a:spcPct val="113000"/>
              </a:lnSpc>
              <a:buFont typeface="Arial" charset="0"/>
              <a:buNone/>
            </a:pPr>
            <a:endParaRPr lang="en-US" altLang="zh-CN" dirty="0" smtClean="0"/>
          </a:p>
          <a:p>
            <a:pPr marL="0" indent="0" algn="dist">
              <a:lnSpc>
                <a:spcPct val="113000"/>
              </a:lnSpc>
              <a:buFont typeface="Arial" charset="0"/>
              <a:buNone/>
            </a:pPr>
            <a:endParaRPr lang="zh-CN" altLang="en-US" sz="2800" dirty="0" smtClean="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8" action="ppaction://hlinkfile"/>
          </p:cNvPr>
          <p:cNvPicPr>
            <a:picLocks noChangeAspect="1" noChangeArrowheads="1"/>
          </p:cNvPicPr>
          <p:nvPr/>
        </p:nvPicPr>
        <p:blipFill>
          <a:blip r:embed="rId9"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0" action="ppaction://hlinksldjump"/>
          </p:cNvPr>
          <p:cNvPicPr>
            <a:picLocks noChangeAspect="1"/>
          </p:cNvPicPr>
          <p:nvPr/>
        </p:nvPicPr>
        <p:blipFill>
          <a:blip r:embed="rId11" cstate="print"/>
          <a:srcRect/>
          <a:stretch>
            <a:fillRect/>
          </a:stretch>
        </p:blipFill>
        <p:spPr bwMode="auto">
          <a:xfrm>
            <a:off x="8072749" y="6092825"/>
            <a:ext cx="879475" cy="539750"/>
          </a:xfrm>
          <a:prstGeom prst="rect">
            <a:avLst/>
          </a:prstGeom>
          <a:noFill/>
          <a:ln w="9525">
            <a:noFill/>
            <a:miter lim="800000"/>
            <a:headEnd/>
            <a:tailEnd/>
          </a:ln>
        </p:spPr>
      </p:pic>
      <p:pic>
        <p:nvPicPr>
          <p:cNvPr id="9" name="图片 6" descr="Home">
            <a:hlinkClick r:id="rId12" action="ppaction://hlinksldjump"/>
          </p:cNvPr>
          <p:cNvPicPr>
            <a:picLocks noChangeAspect="1" noChangeArrowheads="1"/>
          </p:cNvPicPr>
          <p:nvPr/>
        </p:nvPicPr>
        <p:blipFill>
          <a:blip r:embed="rId13"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14" action="ppaction://hlinksldjump"/>
          </p:cNvPr>
          <p:cNvPicPr>
            <a:picLocks noChangeAspect="1" noChangeArrowheads="1"/>
          </p:cNvPicPr>
          <p:nvPr/>
        </p:nvPicPr>
        <p:blipFill>
          <a:blip r:embed="rId15"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08184" y="710195"/>
            <a:ext cx="8796195" cy="5238685"/>
          </a:xfrm>
          <a:prstGeom prst="rect">
            <a:avLst/>
          </a:prstGeom>
          <a:noFill/>
          <a:ln>
            <a:miter lim="800000"/>
            <a:headEnd/>
            <a:tailEnd/>
          </a:ln>
        </p:spPr>
        <p:txBody>
          <a:bodyPr/>
          <a:lstStyle/>
          <a:p>
            <a:pPr marL="0" indent="1588" eaLnBrk="1" hangingPunct="1">
              <a:buSzPct val="120000"/>
              <a:buFont typeface="Arial" charset="0"/>
              <a:buNone/>
            </a:pPr>
            <a:endParaRPr lang="en-US" altLang="zh-CN" sz="2800" b="1" dirty="0" smtClean="0">
              <a:solidFill>
                <a:schemeClr val="accent6">
                  <a:lumMod val="50000"/>
                </a:schemeClr>
              </a:solidFill>
            </a:endParaRPr>
          </a:p>
          <a:p>
            <a:pPr marL="0" indent="1588" eaLnBrk="1" hangingPunct="1">
              <a:buSzPct val="120000"/>
              <a:buFont typeface="Arial" charset="0"/>
              <a:buNone/>
            </a:pPr>
            <a:endParaRPr lang="en-US" altLang="zh-CN" b="1" dirty="0">
              <a:solidFill>
                <a:schemeClr val="accent6">
                  <a:lumMod val="50000"/>
                </a:schemeClr>
              </a:solidFill>
            </a:endParaRPr>
          </a:p>
          <a:p>
            <a:pPr marL="0" indent="1588" eaLnBrk="1" hangingPunct="1">
              <a:buSzPct val="120000"/>
              <a:buNone/>
            </a:pPr>
            <a:r>
              <a:rPr lang="en-US" altLang="zh-CN" sz="2800" b="1" dirty="0" smtClean="0">
                <a:solidFill>
                  <a:schemeClr val="accent6">
                    <a:lumMod val="50000"/>
                  </a:schemeClr>
                </a:solidFill>
              </a:rPr>
              <a:t>1</a:t>
            </a:r>
            <a:r>
              <a:rPr lang="zh-CN" altLang="en-US" sz="2400" dirty="0" smtClean="0">
                <a:solidFill>
                  <a:schemeClr val="hlink"/>
                </a:solidFill>
              </a:rPr>
              <a:t>（使</a:t>
            </a:r>
            <a:r>
              <a:rPr lang="zh-CN" altLang="en-US" sz="2400" dirty="0">
                <a:solidFill>
                  <a:schemeClr val="hlink"/>
                </a:solidFill>
              </a:rPr>
              <a:t>）咔嚓一</a:t>
            </a:r>
            <a:r>
              <a:rPr lang="zh-CN" altLang="en-US" sz="2400" dirty="0" smtClean="0">
                <a:solidFill>
                  <a:schemeClr val="hlink"/>
                </a:solidFill>
              </a:rPr>
              <a:t>声断裂  </a:t>
            </a:r>
            <a:r>
              <a:rPr lang="en-US" altLang="zh-CN" sz="2800" b="1" dirty="0" smtClean="0">
                <a:solidFill>
                  <a:schemeClr val="accent6">
                    <a:lumMod val="50000"/>
                  </a:schemeClr>
                </a:solidFill>
              </a:rPr>
              <a:t>2</a:t>
            </a:r>
            <a:r>
              <a:rPr lang="zh-CN" altLang="en-US" sz="2400" dirty="0" smtClean="0">
                <a:solidFill>
                  <a:schemeClr val="hlink"/>
                </a:solidFill>
              </a:rPr>
              <a:t>（精神等）崩溃；突然失控 </a:t>
            </a:r>
            <a:endParaRPr lang="en-US" altLang="zh-CN" sz="2800" b="1" dirty="0" smtClean="0">
              <a:solidFill>
                <a:schemeClr val="accent6">
                  <a:lumMod val="50000"/>
                </a:schemeClr>
              </a:solidFill>
            </a:endParaRPr>
          </a:p>
          <a:p>
            <a:pPr marL="0" indent="1588" eaLnBrk="1" hangingPunct="1">
              <a:buSzPct val="120000"/>
              <a:buFont typeface="Arial" charset="0"/>
              <a:buNone/>
            </a:pPr>
            <a:r>
              <a:rPr lang="en-US" altLang="zh-CN" sz="2800" b="1" dirty="0" smtClean="0">
                <a:solidFill>
                  <a:schemeClr val="accent6">
                    <a:lumMod val="50000"/>
                  </a:schemeClr>
                </a:solidFill>
              </a:rPr>
              <a:t>3 </a:t>
            </a:r>
            <a:r>
              <a:rPr lang="zh-CN" altLang="en-US" sz="2400" dirty="0" smtClean="0">
                <a:solidFill>
                  <a:schemeClr val="hlink"/>
                </a:solidFill>
              </a:rPr>
              <a:t>急速地说；厉声说</a:t>
            </a:r>
            <a:endParaRPr lang="en-US" altLang="zh-CN" sz="2400" dirty="0" smtClean="0">
              <a:solidFill>
                <a:schemeClr val="hlink"/>
              </a:solidFill>
            </a:endParaRPr>
          </a:p>
          <a:p>
            <a:pPr eaLnBrk="1" hangingPunct="1">
              <a:buSzPct val="120000"/>
              <a:buFont typeface="Arial" charset="0"/>
              <a:buNone/>
            </a:pPr>
            <a:endParaRPr lang="en-US" altLang="zh-CN" sz="2800" dirty="0" smtClean="0"/>
          </a:p>
          <a:p>
            <a:pPr eaLnBrk="1" hangingPunct="1">
              <a:buSzPct val="120000"/>
              <a:buFont typeface="Arial" charset="0"/>
              <a:buNone/>
            </a:pPr>
            <a:r>
              <a:rPr lang="en-US" altLang="zh-CN" sz="2800" dirty="0" smtClean="0"/>
              <a:t>1. The branch </a:t>
            </a:r>
            <a:r>
              <a:rPr lang="en-US" altLang="zh-CN" sz="2800" u="sng" dirty="0" smtClean="0"/>
              <a:t>snapped</a:t>
            </a:r>
            <a:r>
              <a:rPr lang="en-US" altLang="zh-CN" sz="2800" dirty="0" smtClean="0"/>
              <a:t> under the weight of the snow.</a:t>
            </a:r>
          </a:p>
          <a:p>
            <a:pPr algn="just" eaLnBrk="1" hangingPunct="1">
              <a:buSzPct val="120000"/>
              <a:buFont typeface="Arial" charset="0"/>
              <a:buNone/>
            </a:pPr>
            <a:r>
              <a:rPr lang="en-US" altLang="zh-CN" sz="2800" dirty="0" smtClean="0"/>
              <a:t>2. He tends to </a:t>
            </a:r>
            <a:r>
              <a:rPr lang="en-US" altLang="zh-CN" sz="2800" u="sng" dirty="0" smtClean="0"/>
              <a:t>snap</a:t>
            </a:r>
            <a:r>
              <a:rPr lang="en-US" altLang="zh-CN" sz="2800" dirty="0" smtClean="0"/>
              <a:t> at people when he’s got a headache. </a:t>
            </a:r>
            <a:endParaRPr lang="en-US" altLang="zh-CN" dirty="0" smtClean="0"/>
          </a:p>
          <a:p>
            <a:pPr algn="just" eaLnBrk="1" hangingPunct="1">
              <a:buSzPct val="120000"/>
              <a:buFont typeface="Arial" charset="0"/>
              <a:buNone/>
            </a:pPr>
            <a:r>
              <a:rPr lang="en-US" altLang="zh-CN" sz="2800" dirty="0" smtClean="0"/>
              <a:t>3. My nerves finally </a:t>
            </a:r>
            <a:r>
              <a:rPr lang="en-US" altLang="zh-CN" sz="2800" u="sng" dirty="0" smtClean="0"/>
              <a:t>snapped</a:t>
            </a:r>
            <a:r>
              <a:rPr lang="en-US" altLang="zh-CN" sz="2800" dirty="0" smtClean="0"/>
              <a:t> under the pressure of work.</a:t>
            </a:r>
            <a:endParaRPr lang="en-US" altLang="zh-CN" dirty="0" smtClean="0"/>
          </a:p>
          <a:p>
            <a:pPr eaLnBrk="1" hangingPunct="1">
              <a:buSzPct val="120000"/>
              <a:buFont typeface="Arial" charset="0"/>
              <a:buNone/>
            </a:pPr>
            <a:r>
              <a:rPr lang="en-US" altLang="zh-CN" sz="2800" dirty="0" smtClean="0"/>
              <a:t>4. She </a:t>
            </a:r>
            <a:r>
              <a:rPr lang="en-US" altLang="zh-CN" sz="2800" u="sng" dirty="0" smtClean="0"/>
              <a:t>snapped</a:t>
            </a:r>
            <a:r>
              <a:rPr lang="en-US" altLang="zh-CN" sz="2800" dirty="0" smtClean="0"/>
              <a:t> off a piece of chocolate.</a:t>
            </a:r>
          </a:p>
          <a:p>
            <a:pPr eaLnBrk="1" hangingPunct="1">
              <a:buSzPct val="120000"/>
              <a:buFont typeface="Arial" charset="0"/>
              <a:buNone/>
            </a:pPr>
            <a:endParaRPr lang="en-US" altLang="zh-CN" sz="28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sp>
        <p:nvSpPr>
          <p:cNvPr id="8" name="Text Box 7"/>
          <p:cNvSpPr txBox="1">
            <a:spLocks noChangeAspect="1" noChangeArrowheads="1"/>
          </p:cNvSpPr>
          <p:nvPr/>
        </p:nvSpPr>
        <p:spPr bwMode="auto">
          <a:xfrm>
            <a:off x="8343547" y="3265703"/>
            <a:ext cx="431800" cy="523220"/>
          </a:xfrm>
          <a:prstGeom prst="rect">
            <a:avLst/>
          </a:prstGeom>
          <a:noFill/>
          <a:ln w="9525" algn="ctr">
            <a:noFill/>
            <a:miter lim="800000"/>
            <a:headEnd/>
            <a:tailEnd/>
          </a:ln>
          <a:effectLst/>
        </p:spPr>
        <p:txBody>
          <a:bodyPr>
            <a:spAutoFit/>
          </a:bodyPr>
          <a:lstStyle/>
          <a:p>
            <a:pPr eaLnBrk="0" hangingPunct="0">
              <a:spcBef>
                <a:spcPct val="50000"/>
              </a:spcBef>
            </a:pPr>
            <a:r>
              <a:rPr lang="en-US" altLang="zh-CN" sz="2800" b="1" dirty="0">
                <a:solidFill>
                  <a:srgbClr val="990000"/>
                </a:solidFill>
              </a:rPr>
              <a:t>1</a:t>
            </a:r>
          </a:p>
        </p:txBody>
      </p:sp>
      <p:sp>
        <p:nvSpPr>
          <p:cNvPr id="11" name="Text Box 7"/>
          <p:cNvSpPr txBox="1">
            <a:spLocks noChangeAspect="1" noChangeArrowheads="1"/>
          </p:cNvSpPr>
          <p:nvPr/>
        </p:nvSpPr>
        <p:spPr bwMode="auto">
          <a:xfrm>
            <a:off x="6223802" y="4803560"/>
            <a:ext cx="431800" cy="523220"/>
          </a:xfrm>
          <a:prstGeom prst="rect">
            <a:avLst/>
          </a:prstGeom>
          <a:noFill/>
          <a:ln w="9525" algn="ctr">
            <a:noFill/>
            <a:miter lim="800000"/>
            <a:headEnd/>
            <a:tailEnd/>
          </a:ln>
          <a:effectLst/>
        </p:spPr>
        <p:txBody>
          <a:bodyPr wrap="square">
            <a:spAutoFit/>
          </a:bodyPr>
          <a:lstStyle/>
          <a:p>
            <a:pPr eaLnBrk="0" hangingPunct="0">
              <a:spcBef>
                <a:spcPct val="50000"/>
              </a:spcBef>
            </a:pPr>
            <a:r>
              <a:rPr lang="en-US" altLang="zh-CN" sz="2800" b="1" dirty="0">
                <a:solidFill>
                  <a:srgbClr val="990000"/>
                </a:solidFill>
              </a:rPr>
              <a:t>1</a:t>
            </a:r>
          </a:p>
        </p:txBody>
      </p:sp>
      <p:sp>
        <p:nvSpPr>
          <p:cNvPr id="13" name="Text Box 7"/>
          <p:cNvSpPr txBox="1">
            <a:spLocks noChangeAspect="1" noChangeArrowheads="1"/>
          </p:cNvSpPr>
          <p:nvPr/>
        </p:nvSpPr>
        <p:spPr bwMode="auto">
          <a:xfrm>
            <a:off x="8551366" y="4277088"/>
            <a:ext cx="431800" cy="523220"/>
          </a:xfrm>
          <a:prstGeom prst="rect">
            <a:avLst/>
          </a:prstGeom>
          <a:noFill/>
          <a:ln w="9525" algn="ctr">
            <a:noFill/>
            <a:miter lim="800000"/>
            <a:headEnd/>
            <a:tailEnd/>
          </a:ln>
          <a:effectLst/>
        </p:spPr>
        <p:txBody>
          <a:bodyPr wrap="square">
            <a:spAutoFit/>
          </a:bodyPr>
          <a:lstStyle/>
          <a:p>
            <a:pPr eaLnBrk="0" hangingPunct="0">
              <a:spcBef>
                <a:spcPct val="50000"/>
              </a:spcBef>
            </a:pPr>
            <a:r>
              <a:rPr lang="en-US" altLang="zh-CN" sz="2800" b="1" dirty="0" smtClean="0">
                <a:solidFill>
                  <a:srgbClr val="990000"/>
                </a:solidFill>
              </a:rPr>
              <a:t>2</a:t>
            </a:r>
            <a:endParaRPr lang="en-US" altLang="zh-CN" sz="2800" b="1" dirty="0">
              <a:solidFill>
                <a:srgbClr val="990000"/>
              </a:solidFill>
            </a:endParaRPr>
          </a:p>
        </p:txBody>
      </p:sp>
      <p:sp>
        <p:nvSpPr>
          <p:cNvPr id="14" name="Text Box 7"/>
          <p:cNvSpPr txBox="1">
            <a:spLocks noChangeAspect="1" noChangeArrowheads="1"/>
          </p:cNvSpPr>
          <p:nvPr/>
        </p:nvSpPr>
        <p:spPr bwMode="auto">
          <a:xfrm>
            <a:off x="8523657" y="3764468"/>
            <a:ext cx="431800" cy="523220"/>
          </a:xfrm>
          <a:prstGeom prst="rect">
            <a:avLst/>
          </a:prstGeom>
          <a:noFill/>
          <a:ln w="9525" algn="ctr">
            <a:noFill/>
            <a:miter lim="800000"/>
            <a:headEnd/>
            <a:tailEnd/>
          </a:ln>
          <a:effectLst/>
        </p:spPr>
        <p:txBody>
          <a:bodyPr wrap="square">
            <a:spAutoFit/>
          </a:bodyPr>
          <a:lstStyle/>
          <a:p>
            <a:pPr eaLnBrk="0" hangingPunct="0">
              <a:spcBef>
                <a:spcPct val="50000"/>
              </a:spcBef>
            </a:pPr>
            <a:r>
              <a:rPr lang="en-US" altLang="zh-CN" sz="2800" b="1" dirty="0" smtClean="0">
                <a:solidFill>
                  <a:srgbClr val="990000"/>
                </a:solidFill>
              </a:rPr>
              <a:t>3</a:t>
            </a:r>
            <a:endParaRPr lang="en-US" altLang="zh-CN" sz="2800" b="1" dirty="0">
              <a:solidFill>
                <a:srgbClr val="990000"/>
              </a:solidFill>
            </a:endParaRPr>
          </a:p>
        </p:txBody>
      </p:sp>
      <p:pic>
        <p:nvPicPr>
          <p:cNvPr id="12"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5"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6" name="图片 1">
            <a:hlinkClick r:id="rId8" action="ppaction://hlinksldjump"/>
          </p:cNvPr>
          <p:cNvPicPr>
            <a:picLocks noChangeAspect="1"/>
          </p:cNvPicPr>
          <p:nvPr/>
        </p:nvPicPr>
        <p:blipFill>
          <a:blip r:embed="rId9" cstate="print"/>
          <a:srcRect/>
          <a:stretch>
            <a:fillRect/>
          </a:stretch>
        </p:blipFill>
        <p:spPr bwMode="auto">
          <a:xfrm>
            <a:off x="8191811" y="6118225"/>
            <a:ext cx="760413" cy="539750"/>
          </a:xfrm>
          <a:prstGeom prst="rect">
            <a:avLst/>
          </a:prstGeom>
          <a:noFill/>
          <a:ln w="9525">
            <a:noFill/>
            <a:miter lim="800000"/>
            <a:headEnd/>
            <a:tailEnd/>
          </a:ln>
        </p:spPr>
      </p:pic>
      <p:sp>
        <p:nvSpPr>
          <p:cNvPr id="2" name="TextBox 1"/>
          <p:cNvSpPr txBox="1"/>
          <p:nvPr/>
        </p:nvSpPr>
        <p:spPr>
          <a:xfrm>
            <a:off x="213059" y="693393"/>
            <a:ext cx="8743473" cy="954107"/>
          </a:xfrm>
          <a:prstGeom prst="rect">
            <a:avLst/>
          </a:prstGeom>
          <a:noFill/>
        </p:spPr>
        <p:txBody>
          <a:bodyPr wrap="square" rtlCol="0">
            <a:spAutoFit/>
          </a:bodyPr>
          <a:lstStyle/>
          <a:p>
            <a:pPr algn="just"/>
            <a:r>
              <a:rPr lang="en-US" altLang="zh-CN" sz="2800" b="1" dirty="0"/>
              <a:t>Work in pairs. Figure out the meanings of </a:t>
            </a:r>
            <a:r>
              <a:rPr lang="en-US" altLang="zh-CN" sz="2800" b="1" dirty="0" smtClean="0"/>
              <a:t>the underlined </a:t>
            </a:r>
            <a:r>
              <a:rPr lang="en-US" altLang="zh-CN" sz="2800" b="1" dirty="0"/>
              <a:t>words. Match its usage with the meaning.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5775" y="643228"/>
            <a:ext cx="8901550" cy="5761037"/>
          </a:xfrm>
          <a:prstGeom prst="rect">
            <a:avLst/>
          </a:prstGeom>
          <a:noFill/>
          <a:ln>
            <a:miter lim="800000"/>
            <a:headEnd/>
            <a:tailEnd/>
          </a:ln>
        </p:spPr>
        <p:txBody>
          <a:bodyPr/>
          <a:lstStyle/>
          <a:p>
            <a:pPr marL="179388" indent="-179388" eaLnBrk="1" hangingPunct="1">
              <a:buSzPct val="120000"/>
              <a:buFont typeface="Arial" charset="0"/>
              <a:buNone/>
            </a:pPr>
            <a:r>
              <a:rPr lang="en-US" altLang="zh-CN" sz="3200" b="1" dirty="0" smtClean="0"/>
              <a:t>melt</a:t>
            </a:r>
            <a:r>
              <a:rPr lang="en-US" altLang="zh-CN" dirty="0" smtClean="0"/>
              <a:t>                       </a:t>
            </a:r>
            <a:r>
              <a:rPr lang="en-US" altLang="zh-CN" sz="2800" i="1" dirty="0" smtClean="0">
                <a:solidFill>
                  <a:srgbClr val="990000"/>
                </a:solidFill>
              </a:rPr>
              <a:t> </a:t>
            </a:r>
            <a:endParaRPr lang="en-US" altLang="zh-CN" sz="2800" dirty="0" smtClean="0">
              <a:solidFill>
                <a:srgbClr val="990000"/>
              </a:solidFill>
            </a:endParaRPr>
          </a:p>
          <a:p>
            <a:pPr marL="179388" indent="-179388" algn="just" eaLnBrk="1" hangingPunct="1">
              <a:buSzPct val="120000"/>
              <a:buNone/>
            </a:pPr>
            <a:r>
              <a:rPr lang="en-US" altLang="zh-CN" b="1" dirty="0" smtClean="0"/>
              <a:t>1. </a:t>
            </a:r>
            <a:r>
              <a:rPr lang="en-US" altLang="zh-CN" i="1" dirty="0" smtClean="0">
                <a:solidFill>
                  <a:srgbClr val="990000"/>
                </a:solidFill>
              </a:rPr>
              <a:t>v.  </a:t>
            </a:r>
            <a:r>
              <a:rPr lang="en-US" altLang="zh-CN" dirty="0" smtClean="0"/>
              <a:t>if sth. solid melts or if heat melts it, it becomes liquid </a:t>
            </a:r>
            <a:r>
              <a:rPr lang="zh-CN" altLang="en-US" sz="2400" dirty="0" smtClean="0">
                <a:solidFill>
                  <a:schemeClr val="hlink"/>
                </a:solidFill>
              </a:rPr>
              <a:t>（使）融化；（使）熔化</a:t>
            </a:r>
          </a:p>
          <a:p>
            <a:pPr marL="179388" indent="-179388" eaLnBrk="1" hangingPunct="1">
              <a:buSzPct val="120000"/>
              <a:buFont typeface="Arial" charset="0"/>
              <a:buNone/>
            </a:pPr>
            <a:r>
              <a:rPr lang="en-US" altLang="zh-CN" sz="2800" b="1" dirty="0" smtClean="0"/>
              <a:t>2. </a:t>
            </a:r>
            <a:r>
              <a:rPr lang="en-US" altLang="zh-CN" i="1" dirty="0" smtClean="0">
                <a:solidFill>
                  <a:srgbClr val="990000"/>
                </a:solidFill>
              </a:rPr>
              <a:t>vi</a:t>
            </a:r>
            <a:r>
              <a:rPr lang="en-US" altLang="zh-CN" i="1" dirty="0">
                <a:solidFill>
                  <a:srgbClr val="990000"/>
                </a:solidFill>
              </a:rPr>
              <a:t>.</a:t>
            </a:r>
            <a:r>
              <a:rPr lang="en-US" altLang="zh-CN" dirty="0">
                <a:ea typeface="宋体" charset="-122"/>
              </a:rPr>
              <a:t>  to </a:t>
            </a:r>
            <a:r>
              <a:rPr lang="en-US" altLang="en-US" dirty="0">
                <a:ea typeface="宋体" charset="-122"/>
              </a:rPr>
              <a:t>disappear</a:t>
            </a:r>
            <a:r>
              <a:rPr lang="en-US" altLang="en-US" sz="2800" dirty="0" smtClean="0">
                <a:ea typeface="宋体" charset="-122"/>
              </a:rPr>
              <a:t>, usually gradually</a:t>
            </a:r>
            <a:r>
              <a:rPr lang="zh-CN" altLang="en-US" sz="2400" dirty="0" smtClean="0">
                <a:solidFill>
                  <a:schemeClr val="hlink"/>
                </a:solidFill>
              </a:rPr>
              <a:t>（逐渐地）消失</a:t>
            </a:r>
            <a:endParaRPr lang="en-US" altLang="zh-CN" sz="2400" dirty="0" smtClean="0">
              <a:solidFill>
                <a:schemeClr val="hlink"/>
              </a:solidFill>
            </a:endParaRPr>
          </a:p>
          <a:p>
            <a:pPr marL="179388" lvl="1" indent="-179388" eaLnBrk="1" hangingPunct="1">
              <a:spcBef>
                <a:spcPts val="1000"/>
              </a:spcBef>
              <a:buSzPct val="120000"/>
              <a:buNone/>
            </a:pPr>
            <a:endParaRPr lang="en-US" altLang="zh-CN" sz="2800" b="1" dirty="0" smtClean="0">
              <a:solidFill>
                <a:schemeClr val="accent6">
                  <a:lumMod val="50000"/>
                </a:schemeClr>
              </a:solidFill>
            </a:endParaRPr>
          </a:p>
          <a:p>
            <a:pPr marL="179388" lvl="1" indent="-179388" eaLnBrk="1" hangingPunct="1">
              <a:spcBef>
                <a:spcPts val="1000"/>
              </a:spcBef>
              <a:buSzPct val="120000"/>
              <a:buNone/>
            </a:pPr>
            <a:r>
              <a:rPr lang="en-US" altLang="zh-CN" sz="2800" b="1" dirty="0" smtClean="0">
                <a:solidFill>
                  <a:schemeClr val="accent6">
                    <a:lumMod val="50000"/>
                  </a:schemeClr>
                </a:solidFill>
              </a:rPr>
              <a:t>Translate the following sentences into Chinese.</a:t>
            </a:r>
            <a:endParaRPr lang="zh-CN" altLang="en-US" sz="2800" b="1" dirty="0" smtClean="0">
              <a:solidFill>
                <a:schemeClr val="accent6">
                  <a:lumMod val="50000"/>
                </a:schemeClr>
              </a:solidFill>
            </a:endParaRPr>
          </a:p>
          <a:p>
            <a:pPr marL="179388" indent="-179388" eaLnBrk="1" hangingPunct="1">
              <a:buSzPct val="120000"/>
              <a:buFont typeface="Arial" charset="0"/>
              <a:buNone/>
            </a:pPr>
            <a:r>
              <a:rPr lang="en-US" altLang="zh-CN" sz="2800" dirty="0" smtClean="0"/>
              <a:t>1. The sun melted the snow. ( </a:t>
            </a:r>
            <a:r>
              <a:rPr lang="en-US" altLang="zh-CN" i="1" dirty="0" smtClean="0">
                <a:solidFill>
                  <a:srgbClr val="990000"/>
                </a:solidFill>
              </a:rPr>
              <a:t>vt.</a:t>
            </a:r>
            <a:r>
              <a:rPr lang="en-US" altLang="zh-CN" sz="2800" dirty="0" smtClean="0"/>
              <a:t>)</a:t>
            </a:r>
          </a:p>
          <a:p>
            <a:pPr eaLnBrk="1" hangingPunct="1">
              <a:buSzPct val="120000"/>
              <a:buFont typeface="Arial" charset="0"/>
              <a:buNone/>
              <a:tabLst>
                <a:tab pos="358775" algn="l"/>
              </a:tabLst>
            </a:pPr>
            <a:r>
              <a:rPr lang="zh-CN" altLang="en-US" sz="2400" dirty="0" smtClean="0">
                <a:solidFill>
                  <a:schemeClr val="hlink"/>
                </a:solidFill>
              </a:rPr>
              <a:t>     阳光使雪融化。</a:t>
            </a:r>
            <a:endParaRPr lang="en-US" altLang="zh-CN" sz="2800" dirty="0" smtClean="0"/>
          </a:p>
          <a:p>
            <a:pPr eaLnBrk="1" hangingPunct="1">
              <a:buSzPct val="120000"/>
              <a:buFont typeface="Arial" charset="0"/>
              <a:buNone/>
            </a:pPr>
            <a:r>
              <a:rPr lang="en-US" altLang="zh-CN" sz="2800" dirty="0" smtClean="0"/>
              <a:t>2. Glass melts at a high temperature. ( </a:t>
            </a:r>
            <a:r>
              <a:rPr lang="en-US" altLang="zh-CN" i="1" dirty="0" smtClean="0">
                <a:solidFill>
                  <a:srgbClr val="990000"/>
                </a:solidFill>
              </a:rPr>
              <a:t>vi.</a:t>
            </a:r>
            <a:r>
              <a:rPr lang="en-US" altLang="zh-CN" sz="2800" i="1" dirty="0" smtClean="0"/>
              <a:t> </a:t>
            </a:r>
            <a:r>
              <a:rPr lang="en-US" altLang="zh-CN" sz="2800" dirty="0" smtClean="0"/>
              <a:t>)</a:t>
            </a:r>
          </a:p>
          <a:p>
            <a:pPr eaLnBrk="1" hangingPunct="1">
              <a:buSzPct val="120000"/>
              <a:buFont typeface="Arial" charset="0"/>
              <a:buNone/>
            </a:pPr>
            <a:r>
              <a:rPr lang="zh-CN" altLang="en-US" sz="2400" dirty="0" smtClean="0">
                <a:solidFill>
                  <a:schemeClr val="hlink"/>
                </a:solidFill>
              </a:rPr>
              <a:t>     玻璃在高温下熔化。</a:t>
            </a:r>
            <a:endParaRPr lang="en-US" altLang="zh-CN" sz="2800" dirty="0" smtClean="0"/>
          </a:p>
          <a:p>
            <a:pPr eaLnBrk="1" hangingPunct="1">
              <a:buSzPct val="120000"/>
              <a:buFont typeface="Arial" charset="0"/>
              <a:buNone/>
            </a:pPr>
            <a:r>
              <a:rPr lang="en-US" altLang="zh-CN" sz="2800" dirty="0" smtClean="0"/>
              <a:t>3. Her anger melted at his kind words. ( </a:t>
            </a:r>
            <a:r>
              <a:rPr lang="en-US" altLang="zh-CN" i="1" dirty="0" smtClean="0">
                <a:solidFill>
                  <a:srgbClr val="990000"/>
                </a:solidFill>
              </a:rPr>
              <a:t>vi.</a:t>
            </a:r>
            <a:r>
              <a:rPr lang="en-US" altLang="zh-CN" sz="2800" i="1" dirty="0" smtClean="0"/>
              <a:t> </a:t>
            </a:r>
            <a:r>
              <a:rPr lang="en-US" altLang="zh-CN" sz="2800" dirty="0" smtClean="0"/>
              <a:t>)</a:t>
            </a:r>
          </a:p>
          <a:p>
            <a:pPr marL="182563" indent="-180975" eaLnBrk="1" hangingPunct="1">
              <a:buSzPct val="120000"/>
              <a:buFont typeface="Arial" charset="0"/>
              <a:buNone/>
            </a:pPr>
            <a:r>
              <a:rPr lang="zh-CN" altLang="en-US" sz="2400" dirty="0" smtClean="0">
                <a:solidFill>
                  <a:schemeClr val="hlink"/>
                </a:solidFill>
              </a:rPr>
              <a:t>     听了他亲切的话语，她的愤怒消失了。</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2" name="Picture 2"/>
          <p:cNvPicPr>
            <a:picLocks noChangeAspect="1" noChangeArrowheads="1"/>
          </p:cNvPicPr>
          <p:nvPr/>
        </p:nvPicPr>
        <p:blipFill>
          <a:blip r:embed="rId4" cstate="print"/>
          <a:srcRect/>
          <a:stretch>
            <a:fillRect/>
          </a:stretch>
        </p:blipFill>
        <p:spPr bwMode="auto">
          <a:xfrm>
            <a:off x="1576388" y="771525"/>
            <a:ext cx="752475" cy="28575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dissolve">
                                      <p:cBhvr>
                                        <p:cTn id="7" dur="500"/>
                                        <p:tgtEl>
                                          <p:spTgt spid="7">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8" end="8"/>
                                            </p:txEl>
                                          </p:spTgt>
                                        </p:tgtEl>
                                        <p:attrNameLst>
                                          <p:attrName>style.visibility</p:attrName>
                                        </p:attrNameLst>
                                      </p:cBhvr>
                                      <p:to>
                                        <p:strVal val="visible"/>
                                      </p:to>
                                    </p:set>
                                    <p:animEffect transition="in" filter="dissolve">
                                      <p:cBhvr>
                                        <p:cTn id="12" dur="500"/>
                                        <p:tgtEl>
                                          <p:spTgt spid="7">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animEffect transition="in" filter="dissolve">
                                      <p:cBhvr>
                                        <p:cTn id="17" dur="500"/>
                                        <p:tgtEl>
                                          <p:spTgt spid="7">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62278"/>
            <a:ext cx="8861047" cy="5761037"/>
          </a:xfrm>
          <a:prstGeom prst="rect">
            <a:avLst/>
          </a:prstGeom>
          <a:noFill/>
          <a:ln>
            <a:miter lim="800000"/>
            <a:headEnd/>
            <a:tailEnd/>
          </a:ln>
        </p:spPr>
        <p:txBody>
          <a:bodyPr/>
          <a:lstStyle/>
          <a:p>
            <a:pPr marL="179388" indent="-177800" algn="just" eaLnBrk="1" hangingPunct="1">
              <a:buSzPct val="120000"/>
              <a:buNone/>
            </a:pPr>
            <a:r>
              <a:rPr lang="en-US" altLang="zh-CN" sz="3200" b="1" dirty="0" smtClean="0"/>
              <a:t>best-selling</a:t>
            </a:r>
            <a:r>
              <a:rPr lang="en-US" altLang="zh-CN" sz="3200" dirty="0" smtClean="0"/>
              <a:t> </a:t>
            </a:r>
            <a:r>
              <a:rPr lang="en-US" altLang="zh-CN" dirty="0" smtClean="0"/>
              <a:t>                      </a:t>
            </a:r>
            <a:r>
              <a:rPr lang="en-US" altLang="zh-CN" sz="2800" i="1" dirty="0" smtClean="0">
                <a:solidFill>
                  <a:srgbClr val="990000"/>
                </a:solidFill>
              </a:rPr>
              <a:t>a. </a:t>
            </a:r>
            <a:r>
              <a:rPr lang="en-US" altLang="zh-CN" sz="2800" i="1" dirty="0" smtClean="0">
                <a:solidFill>
                  <a:srgbClr val="C00000"/>
                </a:solidFill>
              </a:rPr>
              <a:t> </a:t>
            </a:r>
            <a:r>
              <a:rPr lang="en-US" altLang="zh-CN" dirty="0" smtClean="0"/>
              <a:t>(</a:t>
            </a:r>
            <a:r>
              <a:rPr lang="en-US" altLang="zh-CN" i="1" dirty="0" smtClean="0"/>
              <a:t>only before noun</a:t>
            </a:r>
            <a:r>
              <a:rPr lang="en-US" altLang="zh-CN" dirty="0" smtClean="0"/>
              <a:t>) a best-selling book, record etc. is very popular and has been bought by a large number of people</a:t>
            </a:r>
            <a:r>
              <a:rPr lang="en-US" altLang="en-US" sz="2400" dirty="0" smtClean="0">
                <a:ea typeface="宋体" charset="-122"/>
              </a:rPr>
              <a:t> </a:t>
            </a:r>
            <a:r>
              <a:rPr lang="zh-CN" altLang="en-US" sz="2400" dirty="0" smtClean="0">
                <a:solidFill>
                  <a:schemeClr val="hlink"/>
                </a:solidFill>
              </a:rPr>
              <a:t>（书、唱片等）畅销的</a:t>
            </a:r>
          </a:p>
          <a:p>
            <a:pPr marL="179388" indent="-177800" algn="just">
              <a:buSzPct val="120000"/>
              <a:buNone/>
            </a:pPr>
            <a:r>
              <a:rPr lang="en-US" altLang="zh-CN" sz="2800" i="1" dirty="0" smtClean="0"/>
              <a:t>e.g. </a:t>
            </a:r>
          </a:p>
          <a:p>
            <a:pPr marL="1588" indent="0" algn="just">
              <a:buSzPct val="100000"/>
              <a:buNone/>
            </a:pPr>
            <a:r>
              <a:rPr lang="en-US" altLang="zh-CN" dirty="0" smtClean="0"/>
              <a:t>1. The Best-selling book </a:t>
            </a:r>
            <a:r>
              <a:rPr lang="en-US" altLang="zh-CN" i="1" dirty="0" smtClean="0"/>
              <a:t>Men Are From Mars, Women Are From Venus</a:t>
            </a:r>
            <a:r>
              <a:rPr lang="en-US" altLang="zh-CN" dirty="0" smtClean="0"/>
              <a:t> is headed for the big screen.</a:t>
            </a:r>
          </a:p>
          <a:p>
            <a:pPr marL="179388" indent="-177800" algn="just">
              <a:buSzPct val="120000"/>
              <a:buNone/>
            </a:pPr>
            <a:r>
              <a:rPr lang="zh-CN" altLang="en-US" sz="2400" dirty="0" smtClean="0">
                <a:solidFill>
                  <a:srgbClr val="0563C1"/>
                </a:solidFill>
              </a:rPr>
              <a:t>畅销书</a:t>
            </a:r>
            <a:r>
              <a:rPr lang="en-US" altLang="zh-CN" sz="2400" dirty="0" smtClean="0">
                <a:solidFill>
                  <a:srgbClr val="0563C1"/>
                </a:solidFill>
              </a:rPr>
              <a:t>《</a:t>
            </a:r>
            <a:r>
              <a:rPr lang="zh-CN" altLang="en-US" sz="2400" dirty="0" smtClean="0">
                <a:solidFill>
                  <a:srgbClr val="0563C1"/>
                </a:solidFill>
              </a:rPr>
              <a:t>男人来自火星，女人来自金星</a:t>
            </a:r>
            <a:r>
              <a:rPr lang="en-US" altLang="zh-CN" sz="2400" dirty="0" smtClean="0">
                <a:solidFill>
                  <a:srgbClr val="0563C1"/>
                </a:solidFill>
              </a:rPr>
              <a:t>》</a:t>
            </a:r>
            <a:r>
              <a:rPr lang="zh-CN" altLang="en-US" sz="2400" dirty="0" smtClean="0">
                <a:solidFill>
                  <a:srgbClr val="0563C1"/>
                </a:solidFill>
              </a:rPr>
              <a:t>将被搬上大银幕。</a:t>
            </a:r>
            <a:endParaRPr lang="en-US" altLang="zh-CN" dirty="0" smtClean="0"/>
          </a:p>
          <a:p>
            <a:pPr marL="1588" indent="0" algn="just">
              <a:buSzPct val="100000"/>
              <a:buNone/>
            </a:pPr>
            <a:r>
              <a:rPr lang="en-US" altLang="zh-CN" dirty="0" smtClean="0"/>
              <a:t>2. She managed to launch a best-selling book with the same name and deserved every bit of praise she received.</a:t>
            </a:r>
          </a:p>
          <a:p>
            <a:pPr marL="1588" indent="0" algn="just">
              <a:buSzPct val="100000"/>
              <a:buNone/>
            </a:pPr>
            <a:r>
              <a:rPr lang="zh-CN" altLang="en-US" sz="2400" dirty="0">
                <a:solidFill>
                  <a:srgbClr val="0563C1"/>
                </a:solidFill>
              </a:rPr>
              <a:t>她成功地出版了一本和畅销书同名的书，对她所有的称赞，她都当之无愧</a:t>
            </a:r>
            <a:r>
              <a:rPr lang="zh-CN" altLang="en-US" sz="2400" dirty="0" smtClean="0">
                <a:solidFill>
                  <a:srgbClr val="0563C1"/>
                </a:solidFill>
              </a:rPr>
              <a:t>。</a:t>
            </a:r>
            <a:endParaRPr lang="en-US" altLang="zh-CN" sz="2800" dirty="0" smtClean="0"/>
          </a:p>
          <a:p>
            <a:pPr marL="179388" indent="-177800">
              <a:buSzPct val="120000"/>
              <a:buNone/>
            </a:pPr>
            <a:r>
              <a:rPr lang="en-US" altLang="zh-CN" sz="2800" b="1" dirty="0" smtClean="0">
                <a:solidFill>
                  <a:schemeClr val="accent6">
                    <a:lumMod val="50000"/>
                  </a:schemeClr>
                </a:solidFill>
              </a:rPr>
              <a:t>Word family</a:t>
            </a:r>
            <a:r>
              <a:rPr lang="en-US" altLang="zh-CN" b="1" dirty="0" smtClean="0">
                <a:solidFill>
                  <a:schemeClr val="accent6">
                    <a:lumMod val="50000"/>
                  </a:schemeClr>
                </a:solidFill>
              </a:rPr>
              <a:t>:</a:t>
            </a:r>
            <a:r>
              <a:rPr lang="en-US" altLang="zh-CN" dirty="0" smtClean="0">
                <a:solidFill>
                  <a:schemeClr val="accent6">
                    <a:lumMod val="50000"/>
                  </a:schemeClr>
                </a:solidFill>
              </a:rPr>
              <a:t> </a:t>
            </a:r>
            <a:r>
              <a:rPr lang="en-US" altLang="zh-CN" b="1" dirty="0" smtClean="0"/>
              <a:t>best-seller </a:t>
            </a:r>
            <a:r>
              <a:rPr lang="en-US" altLang="zh-CN" i="1" dirty="0" smtClean="0">
                <a:solidFill>
                  <a:srgbClr val="990000"/>
                </a:solidFill>
              </a:rPr>
              <a:t>n. </a:t>
            </a:r>
            <a:r>
              <a:rPr lang="zh-CN" altLang="en-US" sz="2400" dirty="0" smtClean="0">
                <a:solidFill>
                  <a:schemeClr val="hlink"/>
                </a:solidFill>
              </a:rPr>
              <a:t>畅销书；畅销唱片</a:t>
            </a:r>
          </a:p>
          <a:p>
            <a:pPr marL="179388" indent="-177800">
              <a:buSzPct val="120000"/>
              <a:buNone/>
            </a:pPr>
            <a:endParaRPr lang="en-US" altLang="zh-CN" sz="2800" dirty="0" smtClean="0"/>
          </a:p>
        </p:txBody>
      </p:sp>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81850" y="6275387"/>
            <a:ext cx="474663" cy="225425"/>
          </a:xfrm>
          <a:prstGeom prst="rect">
            <a:avLst/>
          </a:prstGeom>
          <a:noFill/>
          <a:ln w="9525">
            <a:noFill/>
            <a:miter lim="800000"/>
            <a:headEnd/>
            <a:tailEnd/>
          </a:ln>
        </p:spPr>
      </p:pic>
      <p:pic>
        <p:nvPicPr>
          <p:cNvPr id="8"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pic>
        <p:nvPicPr>
          <p:cNvPr id="1029" name="Picture 5"/>
          <p:cNvPicPr>
            <a:picLocks noChangeAspect="1" noChangeArrowheads="1"/>
          </p:cNvPicPr>
          <p:nvPr/>
        </p:nvPicPr>
        <p:blipFill>
          <a:blip r:embed="rId10"/>
          <a:srcRect/>
          <a:stretch>
            <a:fillRect/>
          </a:stretch>
        </p:blipFill>
        <p:spPr bwMode="auto">
          <a:xfrm>
            <a:off x="2562222" y="769625"/>
            <a:ext cx="1500817" cy="3197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62278"/>
            <a:ext cx="8778591" cy="6023194"/>
          </a:xfrm>
          <a:prstGeom prst="rect">
            <a:avLst/>
          </a:prstGeom>
          <a:noFill/>
          <a:ln>
            <a:miter lim="800000"/>
            <a:headEnd/>
            <a:tailEnd/>
          </a:ln>
        </p:spPr>
        <p:txBody>
          <a:bodyPr/>
          <a:lstStyle/>
          <a:p>
            <a:pPr marL="182563" indent="-180975" algn="just" eaLnBrk="1" hangingPunct="1">
              <a:lnSpc>
                <a:spcPct val="100000"/>
              </a:lnSpc>
              <a:spcBef>
                <a:spcPts val="0"/>
              </a:spcBef>
              <a:buSzPct val="120000"/>
              <a:buFont typeface="Arial" charset="0"/>
              <a:buNone/>
            </a:pPr>
            <a:r>
              <a:rPr lang="en-US" altLang="zh-CN" sz="3200" b="1" dirty="0" smtClean="0"/>
              <a:t>manufacturer</a:t>
            </a:r>
            <a:r>
              <a:rPr lang="en-US" altLang="zh-CN" sz="3200" dirty="0" smtClean="0"/>
              <a:t> </a:t>
            </a:r>
            <a:r>
              <a:rPr lang="en-US" altLang="zh-CN" dirty="0" smtClean="0"/>
              <a:t>                              </a:t>
            </a:r>
            <a:r>
              <a:rPr lang="en-US" altLang="zh-CN" sz="2800" i="1" dirty="0" smtClean="0">
                <a:solidFill>
                  <a:srgbClr val="990000"/>
                </a:solidFill>
              </a:rPr>
              <a:t>n.</a:t>
            </a:r>
            <a:r>
              <a:rPr lang="en-US" altLang="zh-CN" sz="2800" dirty="0" smtClean="0">
                <a:solidFill>
                  <a:srgbClr val="990000"/>
                </a:solidFill>
              </a:rPr>
              <a:t> [C] </a:t>
            </a:r>
            <a:r>
              <a:rPr lang="en-US" altLang="zh-CN" sz="2800" dirty="0" smtClean="0"/>
              <a:t>a company that makes large quantities of goods </a:t>
            </a:r>
            <a:r>
              <a:rPr lang="zh-CN" altLang="en-US" sz="2400" dirty="0" smtClean="0">
                <a:solidFill>
                  <a:schemeClr val="hlink"/>
                </a:solidFill>
              </a:rPr>
              <a:t>制造商；厂商</a:t>
            </a:r>
            <a:endParaRPr lang="en-US" altLang="zh-CN" sz="2400" dirty="0" smtClean="0">
              <a:solidFill>
                <a:schemeClr val="hlink"/>
              </a:solidFill>
            </a:endParaRPr>
          </a:p>
          <a:p>
            <a:pPr marL="182563" indent="-180975" eaLnBrk="1" hangingPunct="1">
              <a:lnSpc>
                <a:spcPct val="100000"/>
              </a:lnSpc>
              <a:spcBef>
                <a:spcPts val="0"/>
              </a:spcBef>
              <a:buSzPct val="120000"/>
              <a:buFont typeface="Arial" charset="0"/>
              <a:buNone/>
            </a:pPr>
            <a:r>
              <a:rPr lang="en-US" altLang="zh-CN" sz="2800" i="1" dirty="0" smtClean="0"/>
              <a:t>e.g.</a:t>
            </a:r>
            <a:r>
              <a:rPr lang="en-US" altLang="zh-CN" i="1" dirty="0" smtClean="0"/>
              <a:t> </a:t>
            </a:r>
          </a:p>
          <a:p>
            <a:pPr marL="1588" indent="0" algn="just" eaLnBrk="1" hangingPunct="1">
              <a:lnSpc>
                <a:spcPct val="100000"/>
              </a:lnSpc>
              <a:spcBef>
                <a:spcPts val="0"/>
              </a:spcBef>
              <a:buSzPct val="100000"/>
              <a:buNone/>
            </a:pPr>
            <a:r>
              <a:rPr lang="en-US" altLang="zh-CN" sz="2800" dirty="0" smtClean="0"/>
              <a:t>1. American auto manufacturers are using quality improvement as one way to recapture world markets.</a:t>
            </a:r>
            <a:r>
              <a:rPr lang="en-US" altLang="zh-CN" dirty="0"/>
              <a:t> </a:t>
            </a:r>
            <a:r>
              <a:rPr lang="en-US" altLang="zh-CN" sz="2400" b="1" dirty="0" smtClean="0">
                <a:solidFill>
                  <a:schemeClr val="accent6">
                    <a:lumMod val="50000"/>
                  </a:schemeClr>
                </a:solidFill>
              </a:rPr>
              <a:t>(CET4-2001-6) </a:t>
            </a:r>
          </a:p>
          <a:p>
            <a:pPr marL="182563" indent="-180975" algn="just" eaLnBrk="1" hangingPunct="1">
              <a:lnSpc>
                <a:spcPct val="100000"/>
              </a:lnSpc>
              <a:spcBef>
                <a:spcPts val="0"/>
              </a:spcBef>
              <a:buSzPct val="120000"/>
              <a:buFont typeface="Arial" charset="0"/>
              <a:buNone/>
            </a:pPr>
            <a:r>
              <a:rPr lang="zh-CN" altLang="en-US" sz="2400" dirty="0" smtClean="0">
                <a:solidFill>
                  <a:schemeClr val="hlink"/>
                </a:solidFill>
              </a:rPr>
              <a:t>美国汽车制造商正把提高质量作为收复世界市场的一种办法。</a:t>
            </a:r>
            <a:endParaRPr lang="en-US" altLang="zh-CN" dirty="0" smtClean="0"/>
          </a:p>
          <a:p>
            <a:pPr marL="1588" indent="0" algn="just" eaLnBrk="1" hangingPunct="1">
              <a:lnSpc>
                <a:spcPct val="100000"/>
              </a:lnSpc>
              <a:spcBef>
                <a:spcPts val="0"/>
              </a:spcBef>
              <a:buSzPct val="100000"/>
              <a:buNone/>
            </a:pPr>
            <a:r>
              <a:rPr lang="en-US" altLang="zh-CN" sz="2800" dirty="0" smtClean="0"/>
              <a:t>2. Henry Ford, the famous US inventor and car manufacturer, once said, “The business of America is business.” </a:t>
            </a:r>
            <a:r>
              <a:rPr lang="en-US" altLang="zh-CN" sz="2400" b="1" dirty="0" smtClean="0">
                <a:solidFill>
                  <a:schemeClr val="accent6">
                    <a:lumMod val="50000"/>
                  </a:schemeClr>
                </a:solidFill>
              </a:rPr>
              <a:t>(CET4-2003-6) </a:t>
            </a:r>
          </a:p>
          <a:p>
            <a:pPr marL="1588" indent="0" algn="just" eaLnBrk="1" hangingPunct="1">
              <a:lnSpc>
                <a:spcPct val="100000"/>
              </a:lnSpc>
              <a:spcBef>
                <a:spcPts val="0"/>
              </a:spcBef>
              <a:buSzPct val="100000"/>
              <a:buNone/>
            </a:pPr>
            <a:r>
              <a:rPr lang="zh-CN" altLang="en-US" sz="2400" dirty="0" smtClean="0">
                <a:solidFill>
                  <a:schemeClr val="hlink"/>
                </a:solidFill>
              </a:rPr>
              <a:t>美国著名发明家和汽车制造商</a:t>
            </a:r>
            <a:r>
              <a:rPr lang="zh-CN" altLang="en-US" sz="2400" dirty="0" smtClean="0">
                <a:solidFill>
                  <a:schemeClr val="hlink"/>
                </a:solidFill>
                <a:latin typeface="+mn-ea"/>
              </a:rPr>
              <a:t>亨利</a:t>
            </a:r>
            <a:r>
              <a:rPr lang="en-US" altLang="zh-CN" sz="2400" dirty="0" smtClean="0">
                <a:solidFill>
                  <a:schemeClr val="hlink"/>
                </a:solidFill>
                <a:latin typeface="+mn-ea"/>
              </a:rPr>
              <a:t>·</a:t>
            </a:r>
            <a:r>
              <a:rPr lang="zh-CN" altLang="en-US" sz="2400" dirty="0" smtClean="0">
                <a:solidFill>
                  <a:schemeClr val="hlink"/>
                </a:solidFill>
                <a:latin typeface="+mn-ea"/>
              </a:rPr>
              <a:t>福</a:t>
            </a:r>
            <a:r>
              <a:rPr lang="zh-CN" altLang="en-US" sz="2400" dirty="0" smtClean="0">
                <a:solidFill>
                  <a:schemeClr val="hlink"/>
                </a:solidFill>
              </a:rPr>
              <a:t>特曾说：</a:t>
            </a:r>
            <a:r>
              <a:rPr lang="zh-CN" altLang="en-US" sz="2400" dirty="0" smtClean="0">
                <a:solidFill>
                  <a:schemeClr val="hlink"/>
                </a:solidFill>
                <a:latin typeface="宋体"/>
              </a:rPr>
              <a:t>“</a:t>
            </a:r>
            <a:r>
              <a:rPr lang="zh-CN" altLang="en-US" sz="2400" dirty="0" smtClean="0">
                <a:solidFill>
                  <a:schemeClr val="hlink"/>
                </a:solidFill>
              </a:rPr>
              <a:t>美国人的头等大事就是做买卖</a:t>
            </a:r>
            <a:r>
              <a:rPr lang="zh-CN" altLang="en-US" sz="2400" dirty="0" smtClean="0">
                <a:solidFill>
                  <a:schemeClr val="hlink"/>
                </a:solidFill>
                <a:latin typeface="宋体"/>
              </a:rPr>
              <a:t>”</a:t>
            </a:r>
            <a:r>
              <a:rPr lang="zh-CN" altLang="en-US" sz="2400" dirty="0" smtClean="0">
                <a:solidFill>
                  <a:schemeClr val="hlink"/>
                </a:solidFill>
              </a:rPr>
              <a:t>。</a:t>
            </a:r>
          </a:p>
          <a:p>
            <a:pPr eaLnBrk="1" hangingPunct="1">
              <a:lnSpc>
                <a:spcPct val="100000"/>
              </a:lnSpc>
              <a:spcBef>
                <a:spcPct val="10000"/>
              </a:spcBef>
              <a:buSzPct val="120000"/>
              <a:buFont typeface="Arial" charset="0"/>
              <a:buNone/>
            </a:pPr>
            <a:r>
              <a:rPr lang="en-US" altLang="zh-CN" sz="2800" b="1" dirty="0" smtClean="0">
                <a:solidFill>
                  <a:schemeClr val="accent6">
                    <a:lumMod val="50000"/>
                  </a:schemeClr>
                </a:solidFill>
              </a:rPr>
              <a:t>See also: </a:t>
            </a:r>
            <a:r>
              <a:rPr lang="en-US" altLang="zh-CN" sz="2800" b="1" dirty="0" smtClean="0">
                <a:hlinkClick r:id="rId3" action="ppaction://hlinksldjump"/>
              </a:rPr>
              <a:t>manufacture</a:t>
            </a:r>
            <a:r>
              <a:rPr lang="en-US" altLang="zh-CN" sz="2800" b="1" dirty="0" smtClean="0"/>
              <a:t>  </a:t>
            </a:r>
            <a:endParaRPr lang="zh-CN" altLang="en-US" i="1" dirty="0" smtClean="0">
              <a:solidFill>
                <a:srgbClr val="99000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4" cstate="print"/>
          <a:srcRect/>
          <a:stretch>
            <a:fillRect/>
          </a:stretch>
        </p:blipFill>
        <p:spPr bwMode="auto">
          <a:xfrm>
            <a:off x="7163242" y="6272904"/>
            <a:ext cx="474663" cy="225425"/>
          </a:xfrm>
          <a:prstGeom prst="rect">
            <a:avLst/>
          </a:prstGeom>
          <a:noFill/>
          <a:ln w="9525">
            <a:noFill/>
            <a:miter lim="800000"/>
            <a:headEnd/>
            <a:tailEnd/>
          </a:ln>
        </p:spPr>
      </p:pic>
      <p:pic>
        <p:nvPicPr>
          <p:cNvPr id="13314" name="Picture 2"/>
          <p:cNvPicPr>
            <a:picLocks noChangeAspect="1" noChangeArrowheads="1"/>
          </p:cNvPicPr>
          <p:nvPr/>
        </p:nvPicPr>
        <p:blipFill>
          <a:blip r:embed="rId5" cstate="print"/>
          <a:srcRect/>
          <a:stretch>
            <a:fillRect/>
          </a:stretch>
        </p:blipFill>
        <p:spPr bwMode="auto">
          <a:xfrm>
            <a:off x="3043238" y="815669"/>
            <a:ext cx="2238375" cy="333375"/>
          </a:xfrm>
          <a:prstGeom prst="rect">
            <a:avLst/>
          </a:prstGeom>
          <a:noFill/>
          <a:ln w="9525">
            <a:noFill/>
            <a:miter lim="800000"/>
            <a:headEnd/>
            <a:tailEnd/>
          </a:ln>
        </p:spPr>
      </p:pic>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10" action="ppaction://hlinksldjump"/>
          </p:cNvPr>
          <p:cNvPicPr>
            <a:picLocks noChangeAspect="1"/>
          </p:cNvPicPr>
          <p:nvPr/>
        </p:nvPicPr>
        <p:blipFill>
          <a:blip r:embed="rId11"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sp>
        <p:nvSpPr>
          <p:cNvPr id="7" name="内容占位符 1"/>
          <p:cNvSpPr>
            <a:spLocks noGrp="1"/>
          </p:cNvSpPr>
          <p:nvPr>
            <p:ph idx="4294967295"/>
          </p:nvPr>
        </p:nvSpPr>
        <p:spPr bwMode="auto">
          <a:xfrm>
            <a:off x="185299" y="662278"/>
            <a:ext cx="8778591" cy="5761037"/>
          </a:xfrm>
          <a:prstGeom prst="rect">
            <a:avLst/>
          </a:prstGeom>
          <a:noFill/>
          <a:ln>
            <a:miter lim="800000"/>
            <a:headEnd/>
            <a:tailEnd/>
          </a:ln>
        </p:spPr>
        <p:txBody>
          <a:bodyPr/>
          <a:lstStyle/>
          <a:p>
            <a:pPr algn="just" eaLnBrk="1" hangingPunct="1">
              <a:lnSpc>
                <a:spcPct val="100000"/>
              </a:lnSpc>
              <a:spcBef>
                <a:spcPct val="10000"/>
              </a:spcBef>
              <a:buSzPct val="120000"/>
              <a:buNone/>
            </a:pPr>
            <a:r>
              <a:rPr lang="en-US" altLang="zh-CN" sz="3200" b="1" dirty="0" smtClean="0"/>
              <a:t>concentrated</a:t>
            </a:r>
            <a:r>
              <a:rPr lang="en-US" altLang="zh-CN" sz="3200" dirty="0" smtClean="0"/>
              <a:t> </a:t>
            </a:r>
            <a:r>
              <a:rPr lang="en-US" altLang="zh-CN" dirty="0" smtClean="0"/>
              <a:t>                               </a:t>
            </a:r>
            <a:r>
              <a:rPr lang="en-US" altLang="zh-CN" sz="2800" i="1" dirty="0" smtClean="0">
                <a:solidFill>
                  <a:srgbClr val="990000"/>
                </a:solidFill>
              </a:rPr>
              <a:t>a. </a:t>
            </a:r>
            <a:r>
              <a:rPr lang="en-US" altLang="zh-CN" dirty="0" smtClean="0"/>
              <a:t>concentrated liquids or substances have been made stronger by having water removed</a:t>
            </a:r>
            <a:r>
              <a:rPr lang="en-US" altLang="zh-CN" sz="2800" dirty="0" smtClean="0"/>
              <a:t> </a:t>
            </a:r>
            <a:r>
              <a:rPr lang="zh-CN" altLang="en-US" sz="2400" dirty="0" smtClean="0">
                <a:solidFill>
                  <a:schemeClr val="hlink"/>
                </a:solidFill>
              </a:rPr>
              <a:t>浓缩的；脱水的</a:t>
            </a:r>
            <a:endParaRPr lang="en-US" altLang="zh-CN" sz="2400" dirty="0" smtClean="0">
              <a:solidFill>
                <a:schemeClr val="hlink"/>
              </a:solidFill>
            </a:endParaRPr>
          </a:p>
          <a:p>
            <a:pPr eaLnBrk="1" hangingPunct="1">
              <a:lnSpc>
                <a:spcPct val="100000"/>
              </a:lnSpc>
              <a:spcBef>
                <a:spcPct val="10000"/>
              </a:spcBef>
              <a:buSzPct val="120000"/>
              <a:buFont typeface="Arial" charset="0"/>
              <a:buNone/>
            </a:pPr>
            <a:r>
              <a:rPr lang="en-US" altLang="zh-CN" sz="2800" i="1" dirty="0" smtClean="0"/>
              <a:t>e.g.</a:t>
            </a:r>
            <a:r>
              <a:rPr lang="en-US" altLang="zh-CN" i="1" dirty="0" smtClean="0"/>
              <a:t> </a:t>
            </a:r>
          </a:p>
          <a:p>
            <a:pPr marL="1587" indent="0" algn="just" eaLnBrk="1" hangingPunct="1">
              <a:lnSpc>
                <a:spcPct val="100000"/>
              </a:lnSpc>
              <a:spcBef>
                <a:spcPct val="10000"/>
              </a:spcBef>
              <a:buSzPct val="100000"/>
              <a:buNone/>
            </a:pPr>
            <a:r>
              <a:rPr lang="en-US" altLang="zh-CN" dirty="0" smtClean="0"/>
              <a:t>1. The liquid is found in a highly concentrated form.</a:t>
            </a:r>
            <a:endParaRPr lang="en-US" altLang="zh-CN" sz="2400" b="1" dirty="0" smtClean="0">
              <a:solidFill>
                <a:schemeClr val="accent6">
                  <a:lumMod val="50000"/>
                </a:schemeClr>
              </a:solidFill>
            </a:endParaRPr>
          </a:p>
          <a:p>
            <a:pPr algn="just" eaLnBrk="1" hangingPunct="1">
              <a:lnSpc>
                <a:spcPct val="100000"/>
              </a:lnSpc>
              <a:spcBef>
                <a:spcPct val="10000"/>
              </a:spcBef>
              <a:buSzPct val="120000"/>
              <a:buNone/>
            </a:pPr>
            <a:r>
              <a:rPr lang="zh-CN" altLang="en-US" sz="2400" dirty="0" smtClean="0">
                <a:solidFill>
                  <a:schemeClr val="hlink"/>
                </a:solidFill>
              </a:rPr>
              <a:t>人们发现这种液体呈高度浓缩状。</a:t>
            </a:r>
            <a:endParaRPr lang="en-US" altLang="zh-CN" dirty="0" smtClean="0"/>
          </a:p>
          <a:p>
            <a:pPr marL="1587" indent="0" algn="just" eaLnBrk="1" hangingPunct="1">
              <a:lnSpc>
                <a:spcPct val="100000"/>
              </a:lnSpc>
              <a:spcBef>
                <a:spcPct val="10000"/>
              </a:spcBef>
              <a:buSzPct val="100000"/>
              <a:buNone/>
            </a:pPr>
            <a:r>
              <a:rPr lang="en-US" altLang="zh-CN" dirty="0" smtClean="0"/>
              <a:t>2. Sweeten dishes sparingly with honey, or concentrated apple or pear juice.</a:t>
            </a:r>
            <a:endParaRPr lang="en-US" altLang="zh-CN" sz="2400" b="1" dirty="0" smtClean="0">
              <a:solidFill>
                <a:schemeClr val="accent6">
                  <a:lumMod val="50000"/>
                </a:schemeClr>
              </a:solidFill>
            </a:endParaRPr>
          </a:p>
          <a:p>
            <a:pPr marL="182563" indent="-180975" algn="just" eaLnBrk="1" hangingPunct="1">
              <a:lnSpc>
                <a:spcPct val="100000"/>
              </a:lnSpc>
              <a:spcBef>
                <a:spcPct val="10000"/>
              </a:spcBef>
              <a:buSzPct val="120000"/>
              <a:buNone/>
            </a:pPr>
            <a:r>
              <a:rPr lang="zh-CN" altLang="en-US" sz="2400" dirty="0" smtClean="0">
                <a:solidFill>
                  <a:schemeClr val="hlink"/>
                </a:solidFill>
              </a:rPr>
              <a:t>用少许蜂蜜或浓缩苹果汁或梨汁使菜肴变甜。</a:t>
            </a:r>
          </a:p>
          <a:p>
            <a:pPr eaLnBrk="1" hangingPunct="1">
              <a:lnSpc>
                <a:spcPct val="95000"/>
              </a:lnSpc>
              <a:spcBef>
                <a:spcPct val="10000"/>
              </a:spcBef>
              <a:buSzPct val="120000"/>
              <a:buNone/>
            </a:pPr>
            <a:endParaRPr lang="en-US" altLang="zh-CN" sz="2800" b="1" dirty="0" smtClean="0">
              <a:solidFill>
                <a:schemeClr val="accent6">
                  <a:lumMod val="50000"/>
                </a:schemeClr>
              </a:solidFill>
            </a:endParaRPr>
          </a:p>
          <a:p>
            <a:pPr eaLnBrk="1" hangingPunct="1">
              <a:lnSpc>
                <a:spcPct val="95000"/>
              </a:lnSpc>
              <a:spcBef>
                <a:spcPct val="10000"/>
              </a:spcBef>
              <a:buSzPct val="120000"/>
              <a:buNone/>
            </a:pPr>
            <a:r>
              <a:rPr lang="en-US" altLang="zh-CN" sz="2800" b="1" dirty="0" smtClean="0">
                <a:solidFill>
                  <a:schemeClr val="accent6">
                    <a:lumMod val="50000"/>
                  </a:schemeClr>
                </a:solidFill>
              </a:rPr>
              <a:t>Word family: </a:t>
            </a:r>
            <a:r>
              <a:rPr lang="en-US" altLang="zh-CN" b="1" dirty="0" smtClean="0"/>
              <a:t>concentrate</a:t>
            </a:r>
            <a:r>
              <a:rPr lang="en-US" altLang="zh-CN" sz="2800" b="1" dirty="0" smtClean="0"/>
              <a:t> </a:t>
            </a:r>
            <a:r>
              <a:rPr lang="en-US" altLang="zh-CN" i="1" dirty="0" smtClean="0">
                <a:solidFill>
                  <a:srgbClr val="990000"/>
                </a:solidFill>
              </a:rPr>
              <a:t>v.    </a:t>
            </a:r>
            <a:r>
              <a:rPr lang="en-US" altLang="zh-CN" b="1" dirty="0" smtClean="0"/>
              <a:t>concentration </a:t>
            </a:r>
            <a:r>
              <a:rPr lang="en-US" altLang="zh-CN" i="1" dirty="0" smtClean="0">
                <a:solidFill>
                  <a:srgbClr val="990000"/>
                </a:solidFill>
              </a:rPr>
              <a:t>n.</a:t>
            </a:r>
            <a:endParaRPr lang="zh-CN" altLang="en-US" i="1" dirty="0" smtClean="0">
              <a:solidFill>
                <a:srgbClr val="990000"/>
              </a:solidFill>
            </a:endParaRPr>
          </a:p>
        </p:txBody>
      </p:sp>
      <p:pic>
        <p:nvPicPr>
          <p:cNvPr id="14338" name="Picture 2"/>
          <p:cNvPicPr>
            <a:picLocks noChangeAspect="1" noChangeArrowheads="1"/>
          </p:cNvPicPr>
          <p:nvPr/>
        </p:nvPicPr>
        <p:blipFill>
          <a:blip r:embed="rId4" cstate="print"/>
          <a:srcRect/>
          <a:stretch>
            <a:fillRect/>
          </a:stretch>
        </p:blipFill>
        <p:spPr bwMode="auto">
          <a:xfrm>
            <a:off x="3076575" y="803663"/>
            <a:ext cx="1828800" cy="314325"/>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7463" y="662278"/>
            <a:ext cx="8790282" cy="5761037"/>
          </a:xfrm>
          <a:prstGeom prst="rect">
            <a:avLst/>
          </a:prstGeom>
          <a:noFill/>
          <a:ln>
            <a:miter lim="800000"/>
            <a:headEnd/>
            <a:tailEnd/>
          </a:ln>
        </p:spPr>
        <p:txBody>
          <a:bodyPr/>
          <a:lstStyle/>
          <a:p>
            <a:pPr marL="179388" indent="-177800" algn="just" eaLnBrk="1" hangingPunct="1">
              <a:lnSpc>
                <a:spcPct val="100000"/>
              </a:lnSpc>
              <a:buSzPct val="120000"/>
              <a:buNone/>
            </a:pPr>
            <a:r>
              <a:rPr lang="en-US" altLang="zh-CN" sz="3200" b="1" dirty="0" smtClean="0"/>
              <a:t>condense</a:t>
            </a:r>
            <a:r>
              <a:rPr lang="en-US" altLang="zh-CN" dirty="0" smtClean="0"/>
              <a:t>                          </a:t>
            </a:r>
            <a:r>
              <a:rPr lang="en-US" altLang="zh-CN" sz="2800" i="1" dirty="0" smtClean="0">
                <a:solidFill>
                  <a:srgbClr val="990000"/>
                </a:solidFill>
              </a:rPr>
              <a:t>v. </a:t>
            </a:r>
            <a:r>
              <a:rPr lang="en-US" altLang="en-US" sz="2800" dirty="0" smtClean="0">
                <a:ea typeface="宋体" charset="-122"/>
              </a:rPr>
              <a:t>if gas or steam condenses, or if s</a:t>
            </a:r>
            <a:r>
              <a:rPr lang="en-US" altLang="zh-CN" sz="2800" dirty="0" smtClean="0"/>
              <a:t>th. </a:t>
            </a:r>
            <a:r>
              <a:rPr lang="en-US" altLang="en-US" sz="2800" dirty="0" smtClean="0">
                <a:ea typeface="宋体" charset="-122"/>
              </a:rPr>
              <a:t>condenses it, it changes into a liquid</a:t>
            </a:r>
            <a:r>
              <a:rPr lang="zh-CN" altLang="en-US" sz="2800" dirty="0" smtClean="0">
                <a:solidFill>
                  <a:schemeClr val="hlink"/>
                </a:solidFill>
              </a:rPr>
              <a:t>（</a:t>
            </a:r>
            <a:r>
              <a:rPr lang="zh-CN" altLang="en-US" sz="2400" dirty="0" smtClean="0">
                <a:solidFill>
                  <a:schemeClr val="hlink"/>
                </a:solidFill>
              </a:rPr>
              <a:t>使）</a:t>
            </a:r>
            <a:r>
              <a:rPr lang="zh-CN" altLang="en-US" sz="2400" dirty="0">
                <a:solidFill>
                  <a:schemeClr val="hlink"/>
                </a:solidFill>
              </a:rPr>
              <a:t>凝结</a:t>
            </a:r>
            <a:r>
              <a:rPr lang="zh-CN" altLang="en-US" sz="2400" dirty="0" smtClean="0">
                <a:solidFill>
                  <a:schemeClr val="hlink"/>
                </a:solidFill>
              </a:rPr>
              <a:t>；（使）冷凝</a:t>
            </a:r>
            <a:endParaRPr lang="zh-CN" altLang="en-US" sz="2400" dirty="0" smtClean="0"/>
          </a:p>
          <a:p>
            <a:pPr marL="179388" indent="-177800" algn="just" eaLnBrk="1" hangingPunct="1">
              <a:lnSpc>
                <a:spcPct val="100000"/>
              </a:lnSpc>
              <a:buSzPct val="120000"/>
              <a:buFont typeface="Arial" charset="0"/>
              <a:buNone/>
            </a:pPr>
            <a:r>
              <a:rPr lang="en-US" altLang="zh-CN" sz="2800" i="1" dirty="0" smtClean="0"/>
              <a:t>e.g. </a:t>
            </a:r>
          </a:p>
          <a:p>
            <a:pPr marL="1588" indent="0" algn="just" eaLnBrk="1" hangingPunct="1">
              <a:lnSpc>
                <a:spcPct val="100000"/>
              </a:lnSpc>
              <a:buSzPct val="100000"/>
              <a:buNone/>
            </a:pPr>
            <a:r>
              <a:rPr lang="en-US" altLang="zh-CN" sz="2800" dirty="0" smtClean="0"/>
              <a:t>1. The drop in temperature condensed the steam to      water.</a:t>
            </a:r>
          </a:p>
          <a:p>
            <a:pPr marL="179388" indent="-177800" eaLnBrk="1" hangingPunct="1">
              <a:lnSpc>
                <a:spcPct val="100000"/>
              </a:lnSpc>
              <a:buSzPct val="120000"/>
              <a:buFont typeface="Arial" charset="0"/>
              <a:buNone/>
            </a:pPr>
            <a:r>
              <a:rPr lang="zh-CN" altLang="en-US" sz="2400" dirty="0" smtClean="0">
                <a:solidFill>
                  <a:schemeClr val="hlink"/>
                </a:solidFill>
              </a:rPr>
              <a:t>温度下降使蒸汽凝成了水。</a:t>
            </a:r>
            <a:endParaRPr lang="en-US" altLang="zh-CN" sz="2400" dirty="0" smtClean="0">
              <a:solidFill>
                <a:schemeClr val="hlink"/>
              </a:solidFill>
            </a:endParaRPr>
          </a:p>
          <a:p>
            <a:pPr marL="1588" lvl="0" indent="0" algn="just" eaLnBrk="1" hangingPunct="1">
              <a:lnSpc>
                <a:spcPct val="100000"/>
              </a:lnSpc>
              <a:buSzPct val="100000"/>
              <a:buNone/>
            </a:pPr>
            <a:r>
              <a:rPr lang="en-US" altLang="zh-CN" dirty="0" smtClean="0"/>
              <a:t>2. Condense </a:t>
            </a:r>
            <a:r>
              <a:rPr lang="en-US" altLang="zh-CN" dirty="0"/>
              <a:t>the mixture by boiling off some of the liquid</a:t>
            </a:r>
            <a:r>
              <a:rPr lang="en-US" altLang="zh-CN" dirty="0" smtClean="0">
                <a:solidFill>
                  <a:prstClr val="black"/>
                </a:solidFill>
              </a:rPr>
              <a:t>.</a:t>
            </a:r>
            <a:endParaRPr lang="en-US" altLang="zh-CN" dirty="0">
              <a:solidFill>
                <a:prstClr val="black"/>
              </a:solidFill>
            </a:endParaRPr>
          </a:p>
          <a:p>
            <a:pPr marL="179388" lvl="0" indent="-177800" eaLnBrk="1" hangingPunct="1">
              <a:lnSpc>
                <a:spcPct val="100000"/>
              </a:lnSpc>
              <a:buSzPct val="120000"/>
              <a:buNone/>
            </a:pPr>
            <a:r>
              <a:rPr lang="zh-CN" altLang="en-US" sz="2400" dirty="0" smtClean="0">
                <a:solidFill>
                  <a:srgbClr val="0563C1"/>
                </a:solidFill>
              </a:rPr>
              <a:t>通过煮沸，蒸发</a:t>
            </a:r>
            <a:r>
              <a:rPr lang="zh-CN" altLang="en-US" sz="2400" dirty="0">
                <a:solidFill>
                  <a:srgbClr val="0563C1"/>
                </a:solidFill>
              </a:rPr>
              <a:t>掉一些</a:t>
            </a:r>
            <a:r>
              <a:rPr lang="zh-CN" altLang="en-US" sz="2400" dirty="0" smtClean="0">
                <a:solidFill>
                  <a:srgbClr val="0563C1"/>
                </a:solidFill>
              </a:rPr>
              <a:t>液体，使</a:t>
            </a:r>
            <a:r>
              <a:rPr lang="zh-CN" altLang="en-US" sz="2400" dirty="0">
                <a:solidFill>
                  <a:srgbClr val="0563C1"/>
                </a:solidFill>
              </a:rPr>
              <a:t>混合液</a:t>
            </a:r>
            <a:r>
              <a:rPr lang="zh-CN" altLang="en-US" sz="2400" dirty="0" smtClean="0">
                <a:solidFill>
                  <a:srgbClr val="0563C1"/>
                </a:solidFill>
              </a:rPr>
              <a:t>浓缩。</a:t>
            </a:r>
            <a:endParaRPr lang="en-US" altLang="zh-CN" sz="2400" dirty="0">
              <a:solidFill>
                <a:srgbClr val="0563C1"/>
              </a:solidFill>
            </a:endParaRPr>
          </a:p>
          <a:p>
            <a:pPr marL="179388" indent="-177800" eaLnBrk="1" hangingPunct="1">
              <a:lnSpc>
                <a:spcPct val="100000"/>
              </a:lnSpc>
              <a:buSzPct val="120000"/>
              <a:buNone/>
            </a:pPr>
            <a:r>
              <a:rPr lang="en-US" altLang="zh-CN" b="1" dirty="0" smtClean="0">
                <a:solidFill>
                  <a:srgbClr val="70AD47">
                    <a:lumMod val="50000"/>
                  </a:srgbClr>
                </a:solidFill>
              </a:rPr>
              <a:t>See also: </a:t>
            </a:r>
            <a:r>
              <a:rPr lang="en-US" altLang="zh-CN" b="1" dirty="0">
                <a:hlinkClick r:id="rId3" action="ppaction://hlinksldjump"/>
              </a:rPr>
              <a:t>condensed milk</a:t>
            </a:r>
            <a:r>
              <a:rPr lang="en-US" altLang="zh-CN" dirty="0">
                <a:hlinkClick r:id="rId3" action="ppaction://hlinksldjump"/>
              </a:rPr>
              <a:t> </a:t>
            </a: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4" cstate="print"/>
          <a:srcRect/>
          <a:stretch>
            <a:fillRect/>
          </a:stretch>
        </p:blipFill>
        <p:spPr bwMode="auto">
          <a:xfrm>
            <a:off x="7163242" y="6272904"/>
            <a:ext cx="474663" cy="225425"/>
          </a:xfrm>
          <a:prstGeom prst="rect">
            <a:avLst/>
          </a:prstGeom>
          <a:noFill/>
          <a:ln w="9525">
            <a:noFill/>
            <a:miter lim="800000"/>
            <a:headEnd/>
            <a:tailEnd/>
          </a:ln>
        </p:spPr>
      </p:pic>
      <p:pic>
        <p:nvPicPr>
          <p:cNvPr id="15362" name="Picture 2"/>
          <p:cNvPicPr>
            <a:picLocks noChangeAspect="1" noChangeArrowheads="1"/>
          </p:cNvPicPr>
          <p:nvPr/>
        </p:nvPicPr>
        <p:blipFill>
          <a:blip r:embed="rId5" cstate="print"/>
          <a:srcRect/>
          <a:stretch>
            <a:fillRect/>
          </a:stretch>
        </p:blipFill>
        <p:spPr bwMode="auto">
          <a:xfrm>
            <a:off x="2371725" y="823913"/>
            <a:ext cx="1276350" cy="276225"/>
          </a:xfrm>
          <a:prstGeom prst="rect">
            <a:avLst/>
          </a:prstGeom>
          <a:noFill/>
          <a:ln w="9525">
            <a:noFill/>
            <a:miter lim="800000"/>
            <a:headEnd/>
            <a:tailEnd/>
          </a:ln>
        </p:spPr>
      </p:pic>
      <p:pic>
        <p:nvPicPr>
          <p:cNvPr id="1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10"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pic>
        <p:nvPicPr>
          <p:cNvPr id="13" name="图片 1">
            <a:hlinkClick r:id="rId10" action="ppaction://hlinksldjump"/>
          </p:cNvPr>
          <p:cNvPicPr>
            <a:picLocks noChangeAspect="1"/>
          </p:cNvPicPr>
          <p:nvPr/>
        </p:nvPicPr>
        <p:blipFill>
          <a:blip r:embed="rId11"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7463" y="662278"/>
            <a:ext cx="8790282" cy="6040447"/>
          </a:xfrm>
          <a:prstGeom prst="rect">
            <a:avLst/>
          </a:prstGeom>
          <a:noFill/>
          <a:ln>
            <a:miter lim="800000"/>
            <a:headEnd/>
            <a:tailEnd/>
          </a:ln>
        </p:spPr>
        <p:txBody>
          <a:bodyPr/>
          <a:lstStyle/>
          <a:p>
            <a:pPr marL="180975" indent="-179388" algn="just" eaLnBrk="1" hangingPunct="1">
              <a:lnSpc>
                <a:spcPct val="100000"/>
              </a:lnSpc>
              <a:buNone/>
            </a:pPr>
            <a:r>
              <a:rPr lang="en-US" altLang="zh-CN" sz="3200" b="1" dirty="0" smtClean="0"/>
              <a:t>condensed milk</a:t>
            </a:r>
            <a:r>
              <a:rPr lang="en-US" altLang="zh-CN" dirty="0" smtClean="0"/>
              <a:t>   </a:t>
            </a:r>
            <a:r>
              <a:rPr lang="en-US" altLang="zh-CN" sz="2800" i="1" dirty="0" smtClean="0">
                <a:solidFill>
                  <a:srgbClr val="990000"/>
                </a:solidFill>
              </a:rPr>
              <a:t>n.</a:t>
            </a:r>
            <a:r>
              <a:rPr lang="en-US" altLang="zh-CN" sz="2800" dirty="0" smtClean="0">
                <a:solidFill>
                  <a:srgbClr val="990000"/>
                </a:solidFill>
              </a:rPr>
              <a:t> [U] </a:t>
            </a:r>
            <a:r>
              <a:rPr lang="en-US" altLang="zh-CN" sz="2800" dirty="0" smtClean="0"/>
              <a:t>a type of thick sweet milk sold in cans </a:t>
            </a:r>
            <a:r>
              <a:rPr lang="zh-CN" altLang="en-US" sz="2400" dirty="0" smtClean="0">
                <a:solidFill>
                  <a:schemeClr val="hlink"/>
                </a:solidFill>
              </a:rPr>
              <a:t>炼乳</a:t>
            </a:r>
            <a:endParaRPr lang="en-US" altLang="zh-CN" sz="2400" dirty="0" smtClean="0">
              <a:solidFill>
                <a:schemeClr val="hlink"/>
              </a:solidFill>
            </a:endParaRPr>
          </a:p>
          <a:p>
            <a:pPr marL="179388" lvl="0" indent="-177800" algn="just" eaLnBrk="1" hangingPunct="1">
              <a:lnSpc>
                <a:spcPct val="100000"/>
              </a:lnSpc>
              <a:buSzPct val="120000"/>
              <a:buNone/>
            </a:pPr>
            <a:r>
              <a:rPr lang="en-US" altLang="zh-CN" i="1" dirty="0">
                <a:solidFill>
                  <a:prstClr val="black"/>
                </a:solidFill>
              </a:rPr>
              <a:t>e.g. </a:t>
            </a:r>
          </a:p>
          <a:p>
            <a:pPr marL="179388" lvl="0" indent="-177800" algn="just" eaLnBrk="1" hangingPunct="1">
              <a:lnSpc>
                <a:spcPct val="100000"/>
              </a:lnSpc>
              <a:buSzPct val="120000"/>
              <a:buNone/>
            </a:pPr>
            <a:r>
              <a:rPr lang="en-US" altLang="zh-CN" dirty="0">
                <a:solidFill>
                  <a:prstClr val="black"/>
                </a:solidFill>
              </a:rPr>
              <a:t>1. </a:t>
            </a:r>
            <a:r>
              <a:rPr lang="en-US" altLang="zh-CN" spc="-100" dirty="0"/>
              <a:t>The tea was sweetened with a hoarded tin of condensed milk</a:t>
            </a:r>
            <a:r>
              <a:rPr lang="en-US" altLang="zh-CN" spc="-100" dirty="0" smtClean="0">
                <a:solidFill>
                  <a:prstClr val="black"/>
                </a:solidFill>
              </a:rPr>
              <a:t>.</a:t>
            </a:r>
            <a:endParaRPr lang="en-US" altLang="zh-CN" spc="-100" dirty="0">
              <a:solidFill>
                <a:prstClr val="black"/>
              </a:solidFill>
            </a:endParaRPr>
          </a:p>
          <a:p>
            <a:pPr marL="179388" lvl="0" indent="-177800" eaLnBrk="1" hangingPunct="1">
              <a:lnSpc>
                <a:spcPct val="100000"/>
              </a:lnSpc>
              <a:buSzPct val="120000"/>
              <a:buNone/>
            </a:pPr>
            <a:r>
              <a:rPr lang="zh-CN" altLang="en-US" sz="2400" dirty="0">
                <a:solidFill>
                  <a:srgbClr val="0563C1"/>
                </a:solidFill>
              </a:rPr>
              <a:t>  </a:t>
            </a:r>
            <a:r>
              <a:rPr lang="zh-CN" altLang="en-US" sz="2400" dirty="0" smtClean="0">
                <a:solidFill>
                  <a:srgbClr val="0563C1"/>
                </a:solidFill>
              </a:rPr>
              <a:t>    用</a:t>
            </a:r>
            <a:r>
              <a:rPr lang="zh-CN" altLang="en-US" sz="2400" dirty="0">
                <a:solidFill>
                  <a:srgbClr val="0563C1"/>
                </a:solidFill>
              </a:rPr>
              <a:t>贮藏的一罐炼乳为茶添加了甜味。</a:t>
            </a:r>
            <a:endParaRPr lang="en-US" altLang="zh-CN" sz="2400" dirty="0">
              <a:solidFill>
                <a:srgbClr val="0563C1"/>
              </a:solidFill>
            </a:endParaRPr>
          </a:p>
          <a:p>
            <a:pPr marL="179388" lvl="0" indent="-177800" algn="just" eaLnBrk="1" hangingPunct="1">
              <a:lnSpc>
                <a:spcPct val="100000"/>
              </a:lnSpc>
              <a:buSzPct val="120000"/>
              <a:buNone/>
            </a:pPr>
            <a:r>
              <a:rPr lang="en-US" altLang="zh-CN" dirty="0">
                <a:solidFill>
                  <a:prstClr val="black"/>
                </a:solidFill>
              </a:rPr>
              <a:t>2. She does not drink water but likes condensed milk</a:t>
            </a:r>
            <a:r>
              <a:rPr lang="en-US" altLang="zh-CN" dirty="0" smtClean="0">
                <a:solidFill>
                  <a:prstClr val="black"/>
                </a:solidFill>
              </a:rPr>
              <a:t>.</a:t>
            </a:r>
            <a:endParaRPr lang="en-US" altLang="zh-CN" dirty="0">
              <a:solidFill>
                <a:prstClr val="black"/>
              </a:solidFill>
            </a:endParaRPr>
          </a:p>
          <a:p>
            <a:pPr marL="179388" lvl="0" indent="-177800" eaLnBrk="1" hangingPunct="1">
              <a:lnSpc>
                <a:spcPct val="100000"/>
              </a:lnSpc>
              <a:buSzPct val="120000"/>
              <a:buNone/>
            </a:pPr>
            <a:r>
              <a:rPr lang="zh-CN" altLang="en-US" sz="2400" dirty="0" smtClean="0">
                <a:solidFill>
                  <a:srgbClr val="0563C1"/>
                </a:solidFill>
              </a:rPr>
              <a:t>     她</a:t>
            </a:r>
            <a:r>
              <a:rPr lang="zh-CN" altLang="en-US" sz="2400" dirty="0">
                <a:solidFill>
                  <a:srgbClr val="0563C1"/>
                </a:solidFill>
              </a:rPr>
              <a:t>不</a:t>
            </a:r>
            <a:r>
              <a:rPr lang="zh-CN" altLang="en-US" sz="2400" dirty="0" smtClean="0">
                <a:solidFill>
                  <a:srgbClr val="0563C1"/>
                </a:solidFill>
              </a:rPr>
              <a:t>喝水，但是</a:t>
            </a:r>
            <a:r>
              <a:rPr lang="zh-CN" altLang="en-US" sz="2400" dirty="0">
                <a:solidFill>
                  <a:srgbClr val="0563C1"/>
                </a:solidFill>
              </a:rPr>
              <a:t>喜欢炼乳。</a:t>
            </a:r>
            <a:endParaRPr lang="en-US" altLang="zh-CN" sz="2400" dirty="0">
              <a:solidFill>
                <a:srgbClr val="0563C1"/>
              </a:solidFill>
            </a:endParaRPr>
          </a:p>
          <a:p>
            <a:pPr marL="180975" indent="-179388" algn="just" eaLnBrk="1" hangingPunct="1">
              <a:lnSpc>
                <a:spcPct val="100000"/>
              </a:lnSpc>
              <a:buNone/>
            </a:pPr>
            <a:endParaRPr lang="en-US" altLang="zh-CN" sz="2400" dirty="0">
              <a:solidFill>
                <a:schemeClr val="hlink"/>
              </a:solidFill>
            </a:endParaRPr>
          </a:p>
          <a:p>
            <a:pPr marL="179388" lvl="0" indent="-177800" eaLnBrk="1" hangingPunct="1">
              <a:lnSpc>
                <a:spcPct val="100000"/>
              </a:lnSpc>
              <a:buSzPct val="120000"/>
              <a:buNone/>
            </a:pPr>
            <a:r>
              <a:rPr lang="en-US" altLang="zh-CN" b="1" dirty="0">
                <a:solidFill>
                  <a:srgbClr val="70AD47">
                    <a:lumMod val="50000"/>
                  </a:srgbClr>
                </a:solidFill>
              </a:rPr>
              <a:t>See also: </a:t>
            </a:r>
            <a:r>
              <a:rPr lang="en-US" altLang="zh-CN" b="1" dirty="0" smtClean="0">
                <a:solidFill>
                  <a:prstClr val="black"/>
                </a:solidFill>
                <a:hlinkClick r:id="rId3" action="ppaction://hlinksldjump"/>
              </a:rPr>
              <a:t>condensed</a:t>
            </a:r>
            <a:endParaRPr lang="zh-CN" altLang="en-US" sz="2400" dirty="0">
              <a:solidFill>
                <a:srgbClr val="0563C1"/>
              </a:solidFill>
            </a:endParaRPr>
          </a:p>
          <a:p>
            <a:pPr marL="180975" indent="-179388" algn="just" eaLnBrk="1" hangingPunct="1">
              <a:lnSpc>
                <a:spcPct val="100000"/>
              </a:lnSpc>
              <a:buNone/>
            </a:pP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4"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3"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pic>
        <p:nvPicPr>
          <p:cNvPr id="3074" name="Picture 2"/>
          <p:cNvPicPr>
            <a:picLocks noChangeAspect="1" noChangeArrowheads="1"/>
          </p:cNvPicPr>
          <p:nvPr/>
        </p:nvPicPr>
        <p:blipFill>
          <a:blip r:embed="rId11"/>
          <a:srcRect/>
          <a:stretch>
            <a:fillRect/>
          </a:stretch>
        </p:blipFill>
        <p:spPr bwMode="auto">
          <a:xfrm>
            <a:off x="4231899" y="3935406"/>
            <a:ext cx="2610523" cy="2641391"/>
          </a:xfrm>
          <a:prstGeom prst="rect">
            <a:avLst/>
          </a:prstGeom>
          <a:noFill/>
          <a:ln w="9525">
            <a:noFill/>
            <a:miter lim="800000"/>
            <a:headEnd/>
            <a:tailEnd/>
          </a:ln>
          <a:effectLst/>
        </p:spPr>
      </p:pic>
    </p:spTree>
    <p:extLst>
      <p:ext uri="{BB962C8B-B14F-4D97-AF65-F5344CB8AC3E}">
        <p14:creationId xmlns:p14="http://schemas.microsoft.com/office/powerpoint/2010/main" xmlns="" val="356639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animEffect transition="in" filter="dissolve">
                                      <p:cBhvr>
                                        <p:cTn id="15" dur="500"/>
                                        <p:tgtEl>
                                          <p:spTgt spid="7">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56365"/>
            <a:ext cx="8806300" cy="6054986"/>
          </a:xfrm>
          <a:prstGeom prst="rect">
            <a:avLst/>
          </a:prstGeom>
          <a:noFill/>
          <a:ln>
            <a:miter lim="800000"/>
            <a:headEnd/>
            <a:tailEnd/>
          </a:ln>
        </p:spPr>
        <p:txBody>
          <a:bodyPr/>
          <a:lstStyle/>
          <a:p>
            <a:pPr marL="361950" indent="-360363" algn="just" eaLnBrk="1" hangingPunct="1">
              <a:spcBef>
                <a:spcPts val="300"/>
              </a:spcBef>
              <a:buSzPct val="120000"/>
              <a:buFont typeface="Arial" charset="0"/>
              <a:buNone/>
            </a:pPr>
            <a:r>
              <a:rPr lang="en-US" altLang="zh-CN" sz="3200" b="1" dirty="0" smtClean="0"/>
              <a:t>manufacture</a:t>
            </a:r>
            <a:r>
              <a:rPr lang="en-US" altLang="zh-CN" b="1" dirty="0" smtClean="0"/>
              <a:t>                                     </a:t>
            </a:r>
            <a:r>
              <a:rPr lang="en-US" altLang="zh-CN" sz="2800" i="1" dirty="0" err="1" smtClean="0">
                <a:solidFill>
                  <a:srgbClr val="990000"/>
                </a:solidFill>
              </a:rPr>
              <a:t>vt.</a:t>
            </a:r>
            <a:r>
              <a:rPr lang="en-US" altLang="zh-CN" i="1" dirty="0" smtClean="0">
                <a:solidFill>
                  <a:srgbClr val="990000"/>
                </a:solidFill>
              </a:rPr>
              <a:t> </a:t>
            </a:r>
            <a:r>
              <a:rPr lang="en-US" altLang="zh-CN" dirty="0"/>
              <a:t>to </a:t>
            </a:r>
            <a:r>
              <a:rPr lang="zh-CN" altLang="en-US" sz="2800" dirty="0" smtClean="0"/>
              <a:t>make goods in large quantities in a factory</a:t>
            </a:r>
            <a:r>
              <a:rPr lang="zh-CN" altLang="en-US" sz="2400" dirty="0" smtClean="0">
                <a:solidFill>
                  <a:schemeClr val="hlink"/>
                </a:solidFill>
              </a:rPr>
              <a:t>（大量）生产，制造</a:t>
            </a:r>
            <a:endParaRPr lang="en-US" altLang="zh-CN" sz="2400" b="1" dirty="0" smtClean="0">
              <a:solidFill>
                <a:schemeClr val="hlink"/>
              </a:solidFill>
            </a:endParaRPr>
          </a:p>
          <a:p>
            <a:pPr marL="361950" indent="-360363" eaLnBrk="1" hangingPunct="1">
              <a:spcBef>
                <a:spcPts val="300"/>
              </a:spcBef>
              <a:buSzPct val="120000"/>
              <a:buFont typeface="Arial" charset="0"/>
              <a:buNone/>
            </a:pPr>
            <a:r>
              <a:rPr lang="en-US" altLang="zh-CN" sz="2800" i="1" dirty="0" smtClean="0"/>
              <a:t>e.g.</a:t>
            </a:r>
          </a:p>
          <a:p>
            <a:pPr marL="1587" indent="0" algn="just" eaLnBrk="1" hangingPunct="1">
              <a:spcBef>
                <a:spcPts val="300"/>
              </a:spcBef>
              <a:buSzPct val="100000"/>
              <a:buNone/>
            </a:pPr>
            <a:r>
              <a:rPr lang="en-US" altLang="zh-CN" sz="2800" dirty="0" smtClean="0"/>
              <a:t>1. It is manufactured by hand.</a:t>
            </a:r>
          </a:p>
          <a:p>
            <a:pPr marL="361950" indent="-360363" algn="just" eaLnBrk="1" hangingPunct="1">
              <a:spcBef>
                <a:spcPts val="300"/>
              </a:spcBef>
              <a:buSzPct val="120000"/>
              <a:buFont typeface="Arial" charset="0"/>
              <a:buNone/>
            </a:pPr>
            <a:r>
              <a:rPr lang="zh-CN" altLang="en-US" sz="2400" dirty="0" smtClean="0">
                <a:solidFill>
                  <a:schemeClr val="hlink"/>
                </a:solidFill>
              </a:rPr>
              <a:t>这是手工制造的。</a:t>
            </a:r>
          </a:p>
          <a:p>
            <a:pPr marL="1587" indent="0" algn="just" eaLnBrk="1" hangingPunct="1">
              <a:spcBef>
                <a:spcPts val="300"/>
              </a:spcBef>
              <a:buSzPct val="100000"/>
              <a:buNone/>
            </a:pPr>
            <a:r>
              <a:rPr lang="en-US" altLang="zh-CN" dirty="0" smtClean="0"/>
              <a:t>2. This kind of glasses manufactured by experienced craftsmen wears comfortably. </a:t>
            </a:r>
            <a:r>
              <a:rPr lang="en-US" altLang="zh-CN" sz="2400" b="1" dirty="0" smtClean="0">
                <a:solidFill>
                  <a:schemeClr val="accent6">
                    <a:lumMod val="50000"/>
                  </a:schemeClr>
                </a:solidFill>
              </a:rPr>
              <a:t>(CET4-2000-1)</a:t>
            </a:r>
          </a:p>
          <a:p>
            <a:pPr marL="361950" indent="-360363" algn="just" eaLnBrk="1" hangingPunct="1">
              <a:spcBef>
                <a:spcPts val="300"/>
              </a:spcBef>
              <a:buSzPct val="120000"/>
              <a:buNone/>
            </a:pPr>
            <a:r>
              <a:rPr lang="zh-CN" altLang="en-US" sz="2400" dirty="0" smtClean="0">
                <a:solidFill>
                  <a:schemeClr val="hlink"/>
                </a:solidFill>
                <a:latin typeface="+mn-ea"/>
              </a:rPr>
              <a:t>这种由富有经验的匠人制作的眼镜戴起来非常舒适。</a:t>
            </a:r>
            <a:endParaRPr lang="en-US" altLang="zh-CN" sz="2400" dirty="0" smtClean="0">
              <a:latin typeface="+mn-ea"/>
            </a:endParaRPr>
          </a:p>
          <a:p>
            <a:pPr marL="1587" indent="0" algn="just" eaLnBrk="1" hangingPunct="1">
              <a:spcBef>
                <a:spcPts val="300"/>
              </a:spcBef>
              <a:buSzPct val="100000"/>
              <a:buNone/>
            </a:pPr>
            <a:r>
              <a:rPr lang="en-US" altLang="zh-CN" sz="2800" dirty="0" smtClean="0"/>
              <a:t>3. Back in 1984 we discovered that most manufactured products for decoration weren’t designed for indoor use.</a:t>
            </a:r>
            <a:r>
              <a:rPr lang="en-US" altLang="zh-CN" dirty="0" smtClean="0"/>
              <a:t> </a:t>
            </a:r>
            <a:r>
              <a:rPr lang="en-US" altLang="zh-CN" sz="2400" b="1" dirty="0" smtClean="0">
                <a:solidFill>
                  <a:schemeClr val="accent6">
                    <a:lumMod val="50000"/>
                  </a:schemeClr>
                </a:solidFill>
              </a:rPr>
              <a:t>(CET4-2006-6)</a:t>
            </a:r>
          </a:p>
          <a:p>
            <a:pPr marL="1587" indent="0" algn="just" eaLnBrk="1" hangingPunct="1">
              <a:spcBef>
                <a:spcPts val="300"/>
              </a:spcBef>
              <a:buSzPct val="100000"/>
              <a:buNone/>
            </a:pPr>
            <a:r>
              <a:rPr lang="zh-CN" altLang="en-US" sz="2400" dirty="0">
                <a:solidFill>
                  <a:schemeClr val="hlink"/>
                </a:solidFill>
              </a:rPr>
              <a:t>在</a:t>
            </a:r>
            <a:r>
              <a:rPr lang="en-US" altLang="zh-CN" sz="2400" dirty="0">
                <a:solidFill>
                  <a:schemeClr val="hlink"/>
                </a:solidFill>
                <a:latin typeface="宋体" charset="-122"/>
              </a:rPr>
              <a:t>1984</a:t>
            </a:r>
            <a:r>
              <a:rPr lang="zh-CN" altLang="en-US" sz="2400" dirty="0">
                <a:solidFill>
                  <a:schemeClr val="hlink"/>
                </a:solidFill>
              </a:rPr>
              <a:t>年，我们发现大多数制造的装饰品都不是为室内使用设计的</a:t>
            </a:r>
            <a:r>
              <a:rPr lang="zh-CN" altLang="en-US" sz="2400" dirty="0" smtClean="0">
                <a:solidFill>
                  <a:schemeClr val="hlink"/>
                </a:solidFill>
              </a:rPr>
              <a:t>。</a:t>
            </a:r>
            <a:endParaRPr lang="en-US" altLang="zh-CN" sz="2400" b="1" dirty="0" smtClean="0">
              <a:solidFill>
                <a:schemeClr val="accent6">
                  <a:lumMod val="50000"/>
                </a:schemeClr>
              </a:solidFill>
            </a:endParaRPr>
          </a:p>
          <a:p>
            <a:pPr marL="361950" indent="-360363" algn="just" eaLnBrk="1" hangingPunct="1">
              <a:spcBef>
                <a:spcPts val="300"/>
              </a:spcBef>
              <a:buSzPct val="120000"/>
              <a:buFont typeface="Arial" charset="0"/>
              <a:buNone/>
            </a:pPr>
            <a:r>
              <a:rPr lang="en-US" altLang="zh-CN" b="1" dirty="0" smtClean="0">
                <a:solidFill>
                  <a:schemeClr val="accent6">
                    <a:lumMod val="50000"/>
                  </a:schemeClr>
                </a:solidFill>
              </a:rPr>
              <a:t>See also: </a:t>
            </a:r>
            <a:r>
              <a:rPr lang="en-US" altLang="zh-CN" b="1" dirty="0" smtClean="0">
                <a:solidFill>
                  <a:schemeClr val="hlink"/>
                </a:solidFill>
                <a:hlinkClick r:id="rId3" action="ppaction://hlinksldjump"/>
              </a:rPr>
              <a:t>manufacturer</a:t>
            </a:r>
            <a:endParaRPr lang="en-US" altLang="zh-CN" b="1"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4" cstate="print"/>
          <a:srcRect/>
          <a:stretch>
            <a:fillRect/>
          </a:stretch>
        </p:blipFill>
        <p:spPr bwMode="auto">
          <a:xfrm>
            <a:off x="7163242" y="6272904"/>
            <a:ext cx="474663" cy="225425"/>
          </a:xfrm>
          <a:prstGeom prst="rect">
            <a:avLst/>
          </a:prstGeom>
          <a:noFill/>
          <a:ln w="9525">
            <a:noFill/>
            <a:miter lim="800000"/>
            <a:headEnd/>
            <a:tailEnd/>
          </a:ln>
        </p:spPr>
      </p:pic>
      <p:pic>
        <p:nvPicPr>
          <p:cNvPr id="16386" name="Picture 2"/>
          <p:cNvPicPr>
            <a:picLocks noChangeAspect="1" noChangeArrowheads="1"/>
          </p:cNvPicPr>
          <p:nvPr/>
        </p:nvPicPr>
        <p:blipFill>
          <a:blip r:embed="rId5" cstate="print"/>
          <a:srcRect/>
          <a:stretch>
            <a:fillRect/>
          </a:stretch>
        </p:blipFill>
        <p:spPr bwMode="auto">
          <a:xfrm>
            <a:off x="2962275" y="790575"/>
            <a:ext cx="2019300" cy="323850"/>
          </a:xfrm>
          <a:prstGeom prst="rect">
            <a:avLst/>
          </a:prstGeom>
          <a:noFill/>
          <a:ln w="9525">
            <a:noFill/>
            <a:miter lim="800000"/>
            <a:headEnd/>
            <a:tailEnd/>
          </a:ln>
        </p:spPr>
      </p:pic>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10" action="ppaction://hlinksldjump"/>
          </p:cNvPr>
          <p:cNvPicPr>
            <a:picLocks noChangeAspect="1"/>
          </p:cNvPicPr>
          <p:nvPr/>
        </p:nvPicPr>
        <p:blipFill>
          <a:blip r:embed="rId11"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dissolve">
                                      <p:cBhvr>
                                        <p:cTn id="22" dur="500"/>
                                        <p:tgtEl>
                                          <p:spTgt spid="7">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1550" y="662278"/>
            <a:ext cx="8796195" cy="6005941"/>
          </a:xfrm>
          <a:prstGeom prst="rect">
            <a:avLst/>
          </a:prstGeom>
          <a:noFill/>
          <a:ln>
            <a:miter lim="800000"/>
            <a:headEnd/>
            <a:tailEnd/>
          </a:ln>
        </p:spPr>
        <p:txBody>
          <a:bodyPr/>
          <a:lstStyle/>
          <a:p>
            <a:pPr marL="182563" indent="-180975" algn="just" eaLnBrk="1" hangingPunct="1">
              <a:lnSpc>
                <a:spcPct val="100000"/>
              </a:lnSpc>
              <a:buSzPct val="120000"/>
              <a:buNone/>
            </a:pPr>
            <a:r>
              <a:rPr lang="en-US" altLang="zh-CN" sz="3200" b="1" dirty="0" smtClean="0"/>
              <a:t>popularity</a:t>
            </a:r>
            <a:r>
              <a:rPr lang="en-US" altLang="zh-CN" sz="3200" dirty="0" smtClean="0"/>
              <a:t> </a:t>
            </a:r>
            <a:r>
              <a:rPr lang="en-US" altLang="zh-CN" dirty="0" smtClean="0"/>
              <a:t>                              </a:t>
            </a:r>
            <a:r>
              <a:rPr lang="en-US" altLang="zh-CN" sz="2800" i="1" dirty="0" smtClean="0">
                <a:solidFill>
                  <a:srgbClr val="990000"/>
                </a:solidFill>
              </a:rPr>
              <a:t>n.</a:t>
            </a:r>
            <a:r>
              <a:rPr lang="en-US" altLang="zh-CN" sz="2800" dirty="0" smtClean="0">
                <a:solidFill>
                  <a:srgbClr val="990000"/>
                </a:solidFill>
              </a:rPr>
              <a:t> [U] </a:t>
            </a:r>
            <a:r>
              <a:rPr lang="en-US" altLang="en-US" sz="2800" dirty="0" smtClean="0">
                <a:ea typeface="宋体" charset="-122"/>
              </a:rPr>
              <a:t>a situation in which sb. or sth.</a:t>
            </a:r>
            <a:r>
              <a:rPr lang="en-US" altLang="zh-CN" sz="2800" dirty="0" smtClean="0"/>
              <a:t> </a:t>
            </a:r>
            <a:r>
              <a:rPr lang="en-US" altLang="en-US" sz="2800" dirty="0" smtClean="0">
                <a:ea typeface="宋体" charset="-122"/>
              </a:rPr>
              <a:t>is popular with many people </a:t>
            </a:r>
            <a:r>
              <a:rPr lang="zh-CN" altLang="en-US" sz="2400" dirty="0">
                <a:solidFill>
                  <a:schemeClr val="hlink"/>
                </a:solidFill>
              </a:rPr>
              <a:t>流行；普及 </a:t>
            </a:r>
            <a:endParaRPr lang="zh-CN" altLang="en-US" sz="2400" dirty="0" smtClean="0">
              <a:solidFill>
                <a:schemeClr val="hlink"/>
              </a:solidFill>
            </a:endParaRPr>
          </a:p>
          <a:p>
            <a:pPr marL="182563" indent="-180975" algn="just">
              <a:lnSpc>
                <a:spcPct val="100000"/>
              </a:lnSpc>
              <a:buFont typeface="Arial" charset="0"/>
              <a:buNone/>
            </a:pPr>
            <a:r>
              <a:rPr lang="en-US" altLang="zh-CN" sz="2800" i="1" dirty="0" smtClean="0"/>
              <a:t>e.g. </a:t>
            </a:r>
          </a:p>
          <a:p>
            <a:pPr marL="1588" indent="0" algn="just">
              <a:lnSpc>
                <a:spcPct val="100000"/>
              </a:lnSpc>
              <a:buNone/>
            </a:pPr>
            <a:r>
              <a:rPr lang="en-US" altLang="zh-CN" sz="2800" dirty="0" smtClean="0"/>
              <a:t>1. At one point, though, instant coffee grew rapidly in </a:t>
            </a:r>
            <a:r>
              <a:rPr lang="en-US" altLang="zh-CN" sz="2800" spc="-30" dirty="0" smtClean="0"/>
              <a:t>popularity, and many brands were introduced. </a:t>
            </a:r>
            <a:r>
              <a:rPr lang="en-US" altLang="zh-CN" sz="2400" b="1" spc="-30" dirty="0" smtClean="0">
                <a:solidFill>
                  <a:schemeClr val="accent6">
                    <a:lumMod val="50000"/>
                  </a:schemeClr>
                </a:solidFill>
              </a:rPr>
              <a:t>(CET4-2001-6) </a:t>
            </a:r>
          </a:p>
          <a:p>
            <a:pPr marL="182563" indent="-180975" algn="just">
              <a:lnSpc>
                <a:spcPct val="100000"/>
              </a:lnSpc>
              <a:buFont typeface="Arial" charset="0"/>
              <a:buNone/>
            </a:pPr>
            <a:r>
              <a:rPr lang="zh-CN" altLang="en-US" sz="2400" dirty="0" smtClean="0">
                <a:solidFill>
                  <a:schemeClr val="hlink"/>
                </a:solidFill>
              </a:rPr>
              <a:t>但是，速溶咖啡曾一度迅速普及，推出了很多品牌。</a:t>
            </a:r>
          </a:p>
          <a:p>
            <a:pPr marL="1588" indent="0" algn="just">
              <a:lnSpc>
                <a:spcPct val="100000"/>
              </a:lnSpc>
              <a:buNone/>
            </a:pPr>
            <a:r>
              <a:rPr lang="en-US" altLang="zh-CN" sz="2800" dirty="0" smtClean="0"/>
              <a:t>2. The comedian enjoyed great popularity during the 30’s.</a:t>
            </a:r>
          </a:p>
          <a:p>
            <a:pPr marL="182563" indent="-180975" algn="just">
              <a:lnSpc>
                <a:spcPct val="100000"/>
              </a:lnSpc>
              <a:buFont typeface="Arial" charset="0"/>
              <a:buNone/>
            </a:pPr>
            <a:r>
              <a:rPr lang="zh-CN" altLang="en-US" sz="2400" dirty="0" smtClean="0">
                <a:solidFill>
                  <a:schemeClr val="hlink"/>
                </a:solidFill>
              </a:rPr>
              <a:t>那位喜剧演员在三十年代非常走红。</a:t>
            </a:r>
            <a:endParaRPr lang="en-US" altLang="zh-CN" sz="2400" dirty="0" smtClean="0">
              <a:solidFill>
                <a:schemeClr val="hlink"/>
              </a:solidFill>
            </a:endParaRPr>
          </a:p>
          <a:p>
            <a:pPr lvl="1" eaLnBrk="1" hangingPunct="1">
              <a:lnSpc>
                <a:spcPct val="100000"/>
              </a:lnSpc>
              <a:buSzPct val="50000"/>
              <a:buFont typeface="Wingdings" pitchFamily="2" charset="2"/>
              <a:buNone/>
            </a:pPr>
            <a:endParaRPr lang="zh-CN" altLang="en-US" sz="2400" dirty="0" smtClean="0">
              <a:solidFill>
                <a:schemeClr val="hlink"/>
              </a:solidFill>
            </a:endParaRPr>
          </a:p>
          <a:p>
            <a:pPr lvl="1" eaLnBrk="1" hangingPunct="1">
              <a:buSzPct val="50000"/>
              <a:buFont typeface="Wingdings" pitchFamily="2" charset="2"/>
              <a:buNone/>
            </a:pP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17410" name="Picture 2"/>
          <p:cNvPicPr>
            <a:picLocks noChangeAspect="1" noChangeArrowheads="1"/>
          </p:cNvPicPr>
          <p:nvPr/>
        </p:nvPicPr>
        <p:blipFill>
          <a:blip r:embed="rId4" cstate="print"/>
          <a:srcRect/>
          <a:stretch>
            <a:fillRect/>
          </a:stretch>
        </p:blipFill>
        <p:spPr bwMode="auto">
          <a:xfrm>
            <a:off x="2486025" y="785110"/>
            <a:ext cx="1771650" cy="304800"/>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76133"/>
            <a:ext cx="8778592" cy="5761037"/>
          </a:xfrm>
          <a:prstGeom prst="rect">
            <a:avLst/>
          </a:prstGeom>
          <a:noFill/>
          <a:ln>
            <a:miter lim="800000"/>
            <a:headEnd/>
            <a:tailEnd/>
          </a:ln>
        </p:spPr>
        <p:txBody>
          <a:bodyPr/>
          <a:lstStyle/>
          <a:p>
            <a:pPr marL="179388" indent="-177800" algn="just">
              <a:lnSpc>
                <a:spcPct val="100000"/>
              </a:lnSpc>
              <a:buNone/>
            </a:pPr>
            <a:r>
              <a:rPr lang="en-US" altLang="zh-CN" b="1" dirty="0" smtClean="0">
                <a:solidFill>
                  <a:srgbClr val="70AD47">
                    <a:lumMod val="50000"/>
                  </a:srgbClr>
                </a:solidFill>
              </a:rPr>
              <a:t>Word family: </a:t>
            </a:r>
            <a:r>
              <a:rPr lang="en-US" altLang="zh-CN" b="1" dirty="0" smtClean="0"/>
              <a:t>popular</a:t>
            </a:r>
            <a:r>
              <a:rPr lang="en-US" altLang="zh-CN" b="1" dirty="0" smtClean="0">
                <a:solidFill>
                  <a:prstClr val="black"/>
                </a:solidFill>
              </a:rPr>
              <a:t>  </a:t>
            </a:r>
            <a:r>
              <a:rPr lang="en-US" altLang="zh-CN" i="1" dirty="0" smtClean="0">
                <a:solidFill>
                  <a:srgbClr val="990000"/>
                </a:solidFill>
              </a:rPr>
              <a:t>a.</a:t>
            </a:r>
            <a:endParaRPr lang="zh-CN" altLang="en-US" sz="2400" dirty="0" smtClean="0">
              <a:solidFill>
                <a:schemeClr val="hlink"/>
              </a:solidFill>
            </a:endParaRPr>
          </a:p>
          <a:p>
            <a:pPr marL="179388" indent="-177800" eaLnBrk="1" hangingPunct="1">
              <a:lnSpc>
                <a:spcPct val="100000"/>
              </a:lnSpc>
              <a:buSzPct val="120000"/>
              <a:buFont typeface="Arial" charset="0"/>
              <a:buNone/>
            </a:pPr>
            <a:r>
              <a:rPr lang="en-US" altLang="zh-CN" b="1" dirty="0">
                <a:solidFill>
                  <a:schemeClr val="accent6">
                    <a:lumMod val="50000"/>
                  </a:schemeClr>
                </a:solidFill>
              </a:rPr>
              <a:t>Translate the following sentences into </a:t>
            </a:r>
            <a:r>
              <a:rPr lang="en-US" altLang="zh-CN" b="1" dirty="0" smtClean="0">
                <a:solidFill>
                  <a:schemeClr val="accent6">
                    <a:lumMod val="50000"/>
                  </a:schemeClr>
                </a:solidFill>
              </a:rPr>
              <a:t>Chinese.</a:t>
            </a:r>
            <a:endParaRPr lang="en-US" altLang="zh-CN" b="1" dirty="0">
              <a:solidFill>
                <a:schemeClr val="accent6">
                  <a:lumMod val="50000"/>
                </a:schemeClr>
              </a:solidFill>
            </a:endParaRPr>
          </a:p>
          <a:p>
            <a:pPr marL="1588" indent="0" algn="just" eaLnBrk="1" hangingPunct="1">
              <a:lnSpc>
                <a:spcPct val="100000"/>
              </a:lnSpc>
              <a:buSzPct val="100000"/>
              <a:buNone/>
            </a:pPr>
            <a:r>
              <a:rPr lang="en-US" altLang="zh-CN" sz="2800" dirty="0" smtClean="0"/>
              <a:t>1. Beer is the most popular drink among male drinkers, whose overall consumption is significantly higher than that of women.</a:t>
            </a:r>
            <a:r>
              <a:rPr lang="en-US" altLang="zh-CN" dirty="0" smtClean="0"/>
              <a:t> </a:t>
            </a:r>
            <a:r>
              <a:rPr lang="en-US" altLang="zh-CN" sz="2400" b="1" dirty="0" smtClean="0">
                <a:solidFill>
                  <a:schemeClr val="accent6">
                    <a:lumMod val="50000"/>
                  </a:schemeClr>
                </a:solidFill>
              </a:rPr>
              <a:t>(CET4-2000-6)</a:t>
            </a:r>
          </a:p>
          <a:p>
            <a:pPr marL="1588" indent="0" algn="just" eaLnBrk="1" hangingPunct="1">
              <a:lnSpc>
                <a:spcPct val="100000"/>
              </a:lnSpc>
              <a:buSzPct val="100000"/>
              <a:buNone/>
            </a:pPr>
            <a:r>
              <a:rPr lang="zh-CN" altLang="en-US" sz="2400" spc="-60" dirty="0">
                <a:solidFill>
                  <a:schemeClr val="hlink"/>
                </a:solidFill>
              </a:rPr>
              <a:t>啤酒在男性饮酒者中最受欢迎，他们的总消费量大大高于女性饮酒者</a:t>
            </a:r>
            <a:r>
              <a:rPr lang="zh-CN" altLang="en-US" sz="2400" spc="-60" dirty="0" smtClean="0">
                <a:solidFill>
                  <a:schemeClr val="hlink"/>
                </a:solidFill>
              </a:rPr>
              <a:t>。</a:t>
            </a:r>
            <a:endParaRPr lang="en-US" altLang="zh-CN" sz="2400" b="1" dirty="0" smtClean="0">
              <a:solidFill>
                <a:schemeClr val="accent6">
                  <a:lumMod val="50000"/>
                </a:schemeClr>
              </a:solidFill>
            </a:endParaRPr>
          </a:p>
          <a:p>
            <a:pPr marL="1588" indent="0" algn="just">
              <a:lnSpc>
                <a:spcPct val="100000"/>
              </a:lnSpc>
              <a:buNone/>
            </a:pPr>
            <a:r>
              <a:rPr lang="en-US" altLang="zh-CN" sz="2800" dirty="0" smtClean="0"/>
              <a:t>2. There are signs that restaurants are becoming more popular with families. </a:t>
            </a:r>
            <a:r>
              <a:rPr lang="en-US" altLang="zh-CN" sz="2400" b="1" dirty="0" smtClean="0">
                <a:solidFill>
                  <a:schemeClr val="accent6">
                    <a:lumMod val="50000"/>
                  </a:schemeClr>
                </a:solidFill>
              </a:rPr>
              <a:t>(CET4-2000-6) </a:t>
            </a:r>
          </a:p>
          <a:p>
            <a:pPr marL="179388" indent="-177800" algn="just">
              <a:lnSpc>
                <a:spcPct val="100000"/>
              </a:lnSpc>
              <a:buFont typeface="Arial" charset="0"/>
              <a:buNone/>
            </a:pPr>
            <a:r>
              <a:rPr lang="zh-CN" altLang="en-US" sz="2400" dirty="0" smtClean="0">
                <a:solidFill>
                  <a:schemeClr val="hlink"/>
                </a:solidFill>
              </a:rPr>
              <a:t>有迹象显示，餐馆正越来越受到家庭喜爱。</a:t>
            </a:r>
          </a:p>
        </p:txBody>
      </p:sp>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75029" y="923025"/>
            <a:ext cx="8822322" cy="5753819"/>
          </a:xfrm>
          <a:prstGeom prst="rect">
            <a:avLst/>
          </a:prstGeom>
          <a:noFill/>
          <a:ln>
            <a:miter lim="800000"/>
            <a:headEnd/>
            <a:tailEnd/>
          </a:ln>
        </p:spPr>
        <p:txBody>
          <a:bodyPr/>
          <a:lstStyle/>
          <a:p>
            <a:pPr algn="dist" eaLnBrk="1" hangingPunct="1">
              <a:buSzPct val="120000"/>
              <a:buFont typeface="Arial" charset="0"/>
              <a:buNone/>
            </a:pPr>
            <a:endParaRPr lang="en-US" altLang="zh-CN" sz="1600" dirty="0" smtClean="0">
              <a:solidFill>
                <a:srgbClr val="3333CC"/>
              </a:solidFill>
              <a:latin typeface="Times New Roman" pitchFamily="18" charset="0"/>
            </a:endParaRPr>
          </a:p>
          <a:p>
            <a:pPr marL="0" indent="1588" algn="just" eaLnBrk="1" hangingPunct="1">
              <a:lnSpc>
                <a:spcPct val="125000"/>
              </a:lnSpc>
              <a:buSzPct val="120000"/>
              <a:buNone/>
            </a:pPr>
            <a:r>
              <a:rPr lang="en-US" altLang="zh-CN" sz="1800" dirty="0" smtClean="0">
                <a:solidFill>
                  <a:srgbClr val="0070C0"/>
                </a:solidFill>
                <a:latin typeface="Times New Roman" pitchFamily="18" charset="0"/>
              </a:rPr>
              <a:t>3</a:t>
            </a:r>
            <a:r>
              <a:rPr lang="en-US" altLang="zh-CN" sz="2500" dirty="0"/>
              <a:t> </a:t>
            </a:r>
            <a:r>
              <a:rPr lang="en-US" altLang="zh-CN" sz="2500" dirty="0" smtClean="0"/>
              <a:t> </a:t>
            </a:r>
            <a:r>
              <a:rPr lang="en-US" altLang="zh-CN" sz="2500" dirty="0"/>
              <a:t>The </a:t>
            </a:r>
            <a:r>
              <a:rPr lang="en-US" altLang="zh-CN" sz="2500" dirty="0" smtClean="0"/>
              <a:t>world’s </a:t>
            </a:r>
            <a:r>
              <a:rPr lang="en-US" altLang="zh-CN" sz="2500" dirty="0">
                <a:hlinkClick r:id="rId3" action="ppaction://hlinksldjump"/>
              </a:rPr>
              <a:t>best-selling</a:t>
            </a:r>
            <a:r>
              <a:rPr lang="en-US" altLang="zh-CN" sz="2500" dirty="0"/>
              <a:t> type of chocolate, milk chocolate, which is sweeter and smoother than dark chocolate, </a:t>
            </a:r>
            <a:r>
              <a:rPr lang="en-US" altLang="zh-CN" sz="2500" dirty="0" smtClean="0"/>
              <a:t>didn’t </a:t>
            </a:r>
            <a:r>
              <a:rPr lang="en-US" altLang="zh-CN" sz="2500" dirty="0"/>
              <a:t>appear until the end of the 19th </a:t>
            </a:r>
            <a:r>
              <a:rPr lang="en-US" altLang="zh-CN" sz="2500" dirty="0" smtClean="0"/>
              <a:t>century</a:t>
            </a:r>
            <a:r>
              <a:rPr lang="en-US" altLang="zh-CN" sz="2500" dirty="0"/>
              <a:t>. In 1875, another Swiss </a:t>
            </a:r>
            <a:r>
              <a:rPr lang="en-US" altLang="zh-CN" sz="2500" dirty="0">
                <a:hlinkClick r:id="rId4" action="ppaction://hlinksldjump"/>
              </a:rPr>
              <a:t>manufacturer</a:t>
            </a:r>
            <a:r>
              <a:rPr lang="en-US" altLang="zh-CN" sz="2500" dirty="0"/>
              <a:t>, </a:t>
            </a:r>
            <a:r>
              <a:rPr lang="en-US" altLang="zh-CN" sz="2500" dirty="0" smtClean="0">
                <a:hlinkClick r:id="rId5" action="ppaction://hlinksldjump"/>
              </a:rPr>
              <a:t>Daniel Peter</a:t>
            </a:r>
            <a:r>
              <a:rPr lang="en-US" altLang="zh-CN" sz="2500" dirty="0"/>
              <a:t> perfected the process. </a:t>
            </a:r>
            <a:r>
              <a:rPr lang="en-US" altLang="zh-CN" sz="2500" dirty="0" smtClean="0"/>
              <a:t>A </a:t>
            </a:r>
            <a:r>
              <a:rPr lang="en-US" altLang="zh-CN" sz="2500" dirty="0" smtClean="0">
                <a:hlinkClick r:id="rId6" action="ppaction://hlinksldjump"/>
              </a:rPr>
              <a:t>concentrated</a:t>
            </a:r>
            <a:r>
              <a:rPr lang="en-US" altLang="zh-CN" sz="2500" dirty="0" smtClean="0"/>
              <a:t> form of milk, </a:t>
            </a:r>
            <a:r>
              <a:rPr lang="en-US" altLang="zh-CN" sz="2500" dirty="0" smtClean="0">
                <a:hlinkClick r:id="rId7" action="ppaction://hlinksldjump"/>
              </a:rPr>
              <a:t>condensed milk</a:t>
            </a:r>
            <a:r>
              <a:rPr lang="en-US" altLang="zh-CN" sz="2500" dirty="0" smtClean="0"/>
              <a:t>, had recently been invented and this was easier to mix with cocoa paste. </a:t>
            </a:r>
            <a:r>
              <a:rPr lang="en-US" altLang="zh-CN" sz="2500" dirty="0" smtClean="0">
                <a:hlinkClick r:id="rId8" action="ppaction://hlinksldjump"/>
              </a:rPr>
              <a:t>Dove Chocolate</a:t>
            </a:r>
            <a:r>
              <a:rPr lang="en-US" altLang="zh-CN" sz="2500" dirty="0" smtClean="0"/>
              <a:t>, first </a:t>
            </a:r>
            <a:r>
              <a:rPr lang="en-US" altLang="zh-CN" sz="2500" dirty="0" smtClean="0">
                <a:hlinkClick r:id="rId9" action="ppaction://hlinksldjump"/>
              </a:rPr>
              <a:t>manufactured</a:t>
            </a:r>
            <a:r>
              <a:rPr lang="en-US" altLang="zh-CN" sz="2500" dirty="0" smtClean="0"/>
              <a:t> in 1956 </a:t>
            </a:r>
            <a:r>
              <a:rPr lang="en-US" altLang="zh-CN" sz="2500" spc="-30" dirty="0" smtClean="0"/>
              <a:t>by the US company </a:t>
            </a:r>
            <a:r>
              <a:rPr lang="en-US" altLang="zh-CN" sz="2500" spc="-30" dirty="0" smtClean="0">
                <a:hlinkClick r:id="rId10" action="ppaction://hlinksldjump"/>
              </a:rPr>
              <a:t>Mars</a:t>
            </a:r>
            <a:r>
              <a:rPr lang="en-US" altLang="zh-CN" sz="2500" spc="-30" dirty="0" smtClean="0"/>
              <a:t>, is now one of the most popular chocolate </a:t>
            </a:r>
            <a:r>
              <a:rPr lang="en-US" altLang="zh-CN" sz="2500" dirty="0" smtClean="0"/>
              <a:t>bars in China.</a:t>
            </a:r>
            <a:endParaRPr lang="zh-CN" altLang="en-US" sz="2500" dirty="0" smtClean="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11" action="ppaction://hlinkfile"/>
          </p:cNvPr>
          <p:cNvPicPr>
            <a:picLocks noChangeAspect="1" noChangeArrowheads="1"/>
          </p:cNvPicPr>
          <p:nvPr/>
        </p:nvPicPr>
        <p:blipFill>
          <a:blip r:embed="rId12"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3" action="ppaction://hlinksldjump"/>
          </p:cNvPr>
          <p:cNvPicPr>
            <a:picLocks noChangeAspect="1"/>
          </p:cNvPicPr>
          <p:nvPr/>
        </p:nvPicPr>
        <p:blipFill>
          <a:blip r:embed="rId14" cstate="print"/>
          <a:srcRect/>
          <a:stretch>
            <a:fillRect/>
          </a:stretch>
        </p:blipFill>
        <p:spPr bwMode="auto">
          <a:xfrm>
            <a:off x="8072749" y="6092825"/>
            <a:ext cx="879475" cy="539750"/>
          </a:xfrm>
          <a:prstGeom prst="rect">
            <a:avLst/>
          </a:prstGeom>
          <a:noFill/>
          <a:ln w="9525">
            <a:noFill/>
            <a:miter lim="800000"/>
            <a:headEnd/>
            <a:tailEnd/>
          </a:ln>
        </p:spPr>
      </p:pic>
      <p:pic>
        <p:nvPicPr>
          <p:cNvPr id="9" name="图片 6" descr="Home">
            <a:hlinkClick r:id="rId15" action="ppaction://hlinksldjump"/>
          </p:cNvPr>
          <p:cNvPicPr>
            <a:picLocks noChangeAspect="1" noChangeArrowheads="1"/>
          </p:cNvPicPr>
          <p:nvPr/>
        </p:nvPicPr>
        <p:blipFill>
          <a:blip r:embed="rId1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17" action="ppaction://hlinksldjump"/>
          </p:cNvPr>
          <p:cNvPicPr>
            <a:picLocks noChangeAspect="1" noChangeArrowheads="1"/>
          </p:cNvPicPr>
          <p:nvPr/>
        </p:nvPicPr>
        <p:blipFill>
          <a:blip r:embed="rId1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62278"/>
            <a:ext cx="8778591" cy="6023194"/>
          </a:xfrm>
          <a:prstGeom prst="rect">
            <a:avLst/>
          </a:prstGeom>
          <a:noFill/>
          <a:ln>
            <a:miter lim="800000"/>
            <a:headEnd/>
            <a:tailEnd/>
          </a:ln>
        </p:spPr>
        <p:txBody>
          <a:bodyPr/>
          <a:lstStyle/>
          <a:p>
            <a:pPr marL="179388" indent="-177800" eaLnBrk="1" hangingPunct="1">
              <a:buSzPct val="120000"/>
              <a:buFont typeface="Arial" charset="0"/>
              <a:buNone/>
            </a:pPr>
            <a:r>
              <a:rPr lang="en-US" altLang="zh-CN" sz="3200" b="1" dirty="0" smtClean="0"/>
              <a:t>property</a:t>
            </a:r>
            <a:r>
              <a:rPr lang="en-US" altLang="zh-CN" dirty="0" smtClean="0"/>
              <a:t>                          </a:t>
            </a:r>
            <a:r>
              <a:rPr lang="en-US" altLang="zh-CN" sz="2800" i="1" dirty="0" smtClean="0">
                <a:solidFill>
                  <a:srgbClr val="990000"/>
                </a:solidFill>
              </a:rPr>
              <a:t>n.</a:t>
            </a:r>
            <a:r>
              <a:rPr lang="en-US" altLang="zh-CN" dirty="0" smtClean="0">
                <a:solidFill>
                  <a:srgbClr val="990000"/>
                </a:solidFill>
              </a:rPr>
              <a:t> </a:t>
            </a:r>
            <a:endParaRPr lang="en-US" altLang="zh-CN" sz="2800" dirty="0" smtClean="0">
              <a:solidFill>
                <a:srgbClr val="990000"/>
              </a:solidFill>
            </a:endParaRPr>
          </a:p>
          <a:p>
            <a:pPr marL="179388" indent="-177800" algn="just" eaLnBrk="1" hangingPunct="1">
              <a:buSzPct val="120000"/>
              <a:buFont typeface="Arial" charset="0"/>
              <a:buNone/>
            </a:pPr>
            <a:r>
              <a:rPr lang="en-US" altLang="zh-CN" sz="2800" b="1" dirty="0" smtClean="0"/>
              <a:t>1. </a:t>
            </a:r>
            <a:r>
              <a:rPr lang="en-US" altLang="zh-CN" dirty="0" smtClean="0">
                <a:solidFill>
                  <a:srgbClr val="990000"/>
                </a:solidFill>
              </a:rPr>
              <a:t>[C]  </a:t>
            </a:r>
            <a:r>
              <a:rPr lang="en-US" altLang="zh-CN" sz="2800" dirty="0" smtClean="0"/>
              <a:t>(</a:t>
            </a:r>
            <a:r>
              <a:rPr lang="en-US" altLang="zh-CN" sz="2800" i="1" dirty="0" smtClean="0"/>
              <a:t>usu. pl.</a:t>
            </a:r>
            <a:r>
              <a:rPr lang="en-US" altLang="zh-CN" sz="2800" dirty="0" smtClean="0"/>
              <a:t>)</a:t>
            </a:r>
            <a:r>
              <a:rPr lang="en-US" altLang="zh-CN" dirty="0" smtClean="0"/>
              <a:t> </a:t>
            </a:r>
            <a:r>
              <a:rPr lang="en-US" altLang="zh-CN" sz="2800" dirty="0" smtClean="0"/>
              <a:t>a quality or feature of sth.  </a:t>
            </a:r>
            <a:r>
              <a:rPr lang="zh-CN" altLang="en-US" sz="2400" dirty="0" smtClean="0">
                <a:solidFill>
                  <a:schemeClr val="hlink"/>
                </a:solidFill>
              </a:rPr>
              <a:t>特性；特质</a:t>
            </a:r>
            <a:endParaRPr lang="en-US" altLang="zh-CN" sz="2400" dirty="0" smtClean="0">
              <a:solidFill>
                <a:schemeClr val="hlink"/>
              </a:solidFill>
            </a:endParaRPr>
          </a:p>
          <a:p>
            <a:pPr marL="179388" indent="-177800" eaLnBrk="1" hangingPunct="1">
              <a:buSzPct val="120000"/>
              <a:buFont typeface="Arial" charset="0"/>
              <a:buNone/>
            </a:pPr>
            <a:r>
              <a:rPr lang="en-US" altLang="zh-CN" sz="2800" i="1" dirty="0" smtClean="0"/>
              <a:t>e.g. </a:t>
            </a:r>
          </a:p>
          <a:p>
            <a:pPr marL="1588" indent="0" algn="just" eaLnBrk="1" hangingPunct="1">
              <a:buSzPct val="100000"/>
              <a:buNone/>
            </a:pPr>
            <a:r>
              <a:rPr lang="en-US" altLang="zh-CN" dirty="0" smtClean="0"/>
              <a:t>1. A </a:t>
            </a:r>
            <a:r>
              <a:rPr lang="en-US" altLang="zh-CN" dirty="0"/>
              <a:t>radio signal has both electrical and magnetic </a:t>
            </a:r>
            <a:r>
              <a:rPr lang="en-US" altLang="zh-CN" dirty="0" smtClean="0"/>
              <a:t>properties.</a:t>
            </a:r>
            <a:endParaRPr lang="en-US" altLang="zh-CN" sz="2800" dirty="0" smtClean="0"/>
          </a:p>
          <a:p>
            <a:pPr marL="179388" indent="-177800" eaLnBrk="1" hangingPunct="1">
              <a:buSzPct val="120000"/>
              <a:buNone/>
            </a:pPr>
            <a:r>
              <a:rPr lang="zh-CN" altLang="en-US" sz="2400" dirty="0" smtClean="0">
                <a:solidFill>
                  <a:schemeClr val="hlink"/>
                </a:solidFill>
              </a:rPr>
              <a:t>无线</a:t>
            </a:r>
            <a:r>
              <a:rPr lang="zh-CN" altLang="en-US" sz="2400" dirty="0">
                <a:solidFill>
                  <a:schemeClr val="hlink"/>
                </a:solidFill>
              </a:rPr>
              <a:t>电信号既具有电的特性也具有磁的特性。</a:t>
            </a:r>
          </a:p>
          <a:p>
            <a:pPr marL="1588" indent="0" eaLnBrk="1" hangingPunct="1">
              <a:buSzPct val="100000"/>
              <a:buNone/>
            </a:pPr>
            <a:r>
              <a:rPr lang="en-US" altLang="zh-CN" sz="2800" dirty="0" smtClean="0"/>
              <a:t>2. Cheerfulness is a property of her personality.</a:t>
            </a:r>
          </a:p>
          <a:p>
            <a:pPr marL="179388" indent="-177800" eaLnBrk="1" hangingPunct="1">
              <a:buSzPct val="120000"/>
              <a:buFont typeface="Arial" charset="0"/>
              <a:buNone/>
            </a:pPr>
            <a:r>
              <a:rPr lang="zh-CN" altLang="en-US" sz="2400" dirty="0" smtClean="0">
                <a:solidFill>
                  <a:schemeClr val="hlink"/>
                </a:solidFill>
              </a:rPr>
              <a:t>开朗乐观是她的性格特征。</a:t>
            </a:r>
            <a:endParaRPr lang="zh-CN" altLang="en-US" sz="28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18434" name="Picture 2"/>
          <p:cNvPicPr>
            <a:picLocks noChangeAspect="1" noChangeArrowheads="1"/>
          </p:cNvPicPr>
          <p:nvPr/>
        </p:nvPicPr>
        <p:blipFill>
          <a:blip r:embed="rId4" cstate="print"/>
          <a:srcRect/>
          <a:stretch>
            <a:fillRect/>
          </a:stretch>
        </p:blipFill>
        <p:spPr bwMode="auto">
          <a:xfrm>
            <a:off x="2266950" y="790575"/>
            <a:ext cx="1143000" cy="30480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dissolv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62278"/>
            <a:ext cx="8778591" cy="6023194"/>
          </a:xfrm>
          <a:prstGeom prst="rect">
            <a:avLst/>
          </a:prstGeom>
          <a:noFill/>
          <a:ln>
            <a:miter lim="800000"/>
            <a:headEnd/>
            <a:tailEnd/>
          </a:ln>
        </p:spPr>
        <p:txBody>
          <a:bodyPr/>
          <a:lstStyle/>
          <a:p>
            <a:pPr marL="361950" indent="-360363" algn="just" eaLnBrk="1" hangingPunct="1">
              <a:lnSpc>
                <a:spcPct val="100000"/>
              </a:lnSpc>
              <a:buSzPct val="120000"/>
              <a:buFont typeface="Arial" charset="0"/>
              <a:buNone/>
            </a:pPr>
            <a:r>
              <a:rPr lang="en-US" altLang="zh-CN" sz="2800" b="1" dirty="0" smtClean="0"/>
              <a:t>2. </a:t>
            </a:r>
            <a:r>
              <a:rPr lang="en-US" altLang="zh-CN" dirty="0" smtClean="0">
                <a:solidFill>
                  <a:srgbClr val="990000"/>
                </a:solidFill>
              </a:rPr>
              <a:t>[U]  </a:t>
            </a:r>
            <a:r>
              <a:rPr lang="en-US" altLang="zh-CN" sz="2800" dirty="0" smtClean="0"/>
              <a:t>things, esp. valuable things, that are owned by sb.  </a:t>
            </a:r>
            <a:r>
              <a:rPr lang="zh-CN" altLang="en-US" sz="2400" dirty="0" smtClean="0">
                <a:solidFill>
                  <a:schemeClr val="hlink"/>
                </a:solidFill>
              </a:rPr>
              <a:t>所有物；财产；资产</a:t>
            </a:r>
            <a:endParaRPr lang="en-US" altLang="zh-CN" sz="2400" dirty="0" smtClean="0">
              <a:solidFill>
                <a:schemeClr val="hlink"/>
              </a:solidFill>
            </a:endParaRPr>
          </a:p>
          <a:p>
            <a:pPr marL="179388" indent="-177800" eaLnBrk="1" hangingPunct="1">
              <a:buSzPct val="120000"/>
              <a:buFont typeface="Arial" charset="0"/>
              <a:buNone/>
            </a:pPr>
            <a:r>
              <a:rPr lang="en-US" altLang="zh-CN" sz="2800" i="1" dirty="0" smtClean="0"/>
              <a:t>e.g. </a:t>
            </a:r>
          </a:p>
          <a:p>
            <a:pPr marL="361950" indent="-360363" eaLnBrk="1" hangingPunct="1">
              <a:buSzPct val="120000"/>
              <a:buNone/>
            </a:pPr>
            <a:r>
              <a:rPr lang="en-US" altLang="zh-CN" dirty="0" smtClean="0"/>
              <a:t>1. </a:t>
            </a:r>
            <a:r>
              <a:rPr lang="en-US" altLang="zh-CN" dirty="0"/>
              <a:t>Certain kinds of property are transferred automatically at death.</a:t>
            </a:r>
            <a:endParaRPr lang="en-US" altLang="zh-CN" dirty="0" smtClean="0"/>
          </a:p>
          <a:p>
            <a:pPr marL="179388" indent="-177800" eaLnBrk="1" hangingPunct="1">
              <a:buSzPct val="120000"/>
              <a:buNone/>
            </a:pPr>
            <a:r>
              <a:rPr lang="zh-CN" altLang="en-US" sz="2400" dirty="0" smtClean="0">
                <a:solidFill>
                  <a:schemeClr val="hlink"/>
                </a:solidFill>
              </a:rPr>
              <a:t>     死亡</a:t>
            </a:r>
            <a:r>
              <a:rPr lang="zh-CN" altLang="en-US" sz="2400" dirty="0">
                <a:solidFill>
                  <a:schemeClr val="hlink"/>
                </a:solidFill>
              </a:rPr>
              <a:t>时某些财产会自动转让</a:t>
            </a:r>
            <a:r>
              <a:rPr lang="zh-CN" altLang="en-US" sz="2400" dirty="0" smtClean="0">
                <a:solidFill>
                  <a:schemeClr val="hlink"/>
                </a:solidFill>
              </a:rPr>
              <a:t>。</a:t>
            </a:r>
            <a:endParaRPr lang="en-US" altLang="zh-CN" sz="2400" dirty="0" smtClean="0">
              <a:solidFill>
                <a:schemeClr val="hlink"/>
              </a:solidFill>
            </a:endParaRPr>
          </a:p>
          <a:p>
            <a:pPr marL="179388" indent="-177800" eaLnBrk="1" hangingPunct="1">
              <a:buSzPct val="120000"/>
              <a:buNone/>
            </a:pPr>
            <a:r>
              <a:rPr lang="en-US" altLang="zh-CN" dirty="0" smtClean="0"/>
              <a:t>2. A patent protects your intellectual property.</a:t>
            </a:r>
            <a:r>
              <a:rPr lang="zh-CN" altLang="en-US" dirty="0" smtClean="0">
                <a:solidFill>
                  <a:schemeClr val="hlink"/>
                </a:solidFill>
              </a:rPr>
              <a:t>    </a:t>
            </a:r>
            <a:endParaRPr lang="en-US" altLang="zh-CN" dirty="0" smtClean="0">
              <a:solidFill>
                <a:schemeClr val="hlink"/>
              </a:solidFill>
            </a:endParaRPr>
          </a:p>
          <a:p>
            <a:pPr marL="179388" indent="-177800" eaLnBrk="1" hangingPunct="1">
              <a:buSzPct val="120000"/>
              <a:buNone/>
            </a:pPr>
            <a:r>
              <a:rPr lang="zh-CN" altLang="en-US" sz="2400" dirty="0" smtClean="0">
                <a:solidFill>
                  <a:schemeClr val="hlink"/>
                </a:solidFill>
              </a:rPr>
              <a:t>    专利能保护</a:t>
            </a:r>
            <a:r>
              <a:rPr lang="zh-CN" altLang="en-US" sz="2400" dirty="0">
                <a:solidFill>
                  <a:schemeClr val="hlink"/>
                </a:solidFill>
              </a:rPr>
              <a:t>你的知识产权。</a:t>
            </a:r>
            <a:endParaRPr lang="en-US" altLang="zh-CN" sz="2400" dirty="0" smtClean="0">
              <a:solidFill>
                <a:schemeClr val="hlink"/>
              </a:solidFill>
            </a:endParaRPr>
          </a:p>
          <a:p>
            <a:pPr marL="179388" indent="-177800" eaLnBrk="1" hangingPunct="1">
              <a:buSzPct val="120000"/>
              <a:buNone/>
            </a:pPr>
            <a:r>
              <a:rPr lang="en-US" altLang="zh-CN" sz="2800" dirty="0" smtClean="0"/>
              <a:t>3. </a:t>
            </a:r>
            <a:r>
              <a:rPr lang="en-US" altLang="zh-CN" dirty="0" smtClean="0"/>
              <a:t>They decided to levy on his property to pay his debts.</a:t>
            </a:r>
            <a:endParaRPr lang="en-US" altLang="zh-CN" sz="2800" dirty="0" smtClean="0"/>
          </a:p>
          <a:p>
            <a:pPr marL="179388" indent="-177800" eaLnBrk="1" hangingPunct="1">
              <a:buSzPct val="120000"/>
              <a:buNone/>
            </a:pPr>
            <a:r>
              <a:rPr lang="zh-CN" altLang="en-US" dirty="0" smtClean="0">
                <a:solidFill>
                  <a:schemeClr val="hlink"/>
                </a:solidFill>
              </a:rPr>
              <a:t>    </a:t>
            </a:r>
            <a:r>
              <a:rPr lang="zh-CN" altLang="en-US" sz="2400" dirty="0" smtClean="0">
                <a:solidFill>
                  <a:schemeClr val="hlink"/>
                </a:solidFill>
              </a:rPr>
              <a:t>他们决定扣押他的财产以偿付他的债务。</a:t>
            </a:r>
            <a:endParaRPr lang="en-US" altLang="zh-CN" sz="2400" dirty="0" smtClean="0">
              <a:solidFill>
                <a:schemeClr val="hlink"/>
              </a:solidFill>
            </a:endParaRPr>
          </a:p>
        </p:txBody>
      </p:sp>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 name="图片 7"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1">
            <a:hlinkClick r:id="rId8" action="ppaction://hlinksldjump"/>
          </p:cNvPr>
          <p:cNvPicPr>
            <a:picLocks noChangeAspect="1"/>
          </p:cNvPicPr>
          <p:nvPr/>
        </p:nvPicPr>
        <p:blipFill>
          <a:blip r:embed="rId9"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62278"/>
            <a:ext cx="8792446" cy="5997314"/>
          </a:xfrm>
          <a:prstGeom prst="rect">
            <a:avLst/>
          </a:prstGeom>
          <a:noFill/>
          <a:ln>
            <a:miter lim="800000"/>
            <a:headEnd/>
            <a:tailEnd/>
          </a:ln>
        </p:spPr>
        <p:txBody>
          <a:bodyPr/>
          <a:lstStyle/>
          <a:p>
            <a:pPr marL="179388" indent="-177800" eaLnBrk="1" hangingPunct="1">
              <a:lnSpc>
                <a:spcPct val="100000"/>
              </a:lnSpc>
              <a:buSzPct val="120000"/>
              <a:buFont typeface="Arial" charset="0"/>
              <a:buNone/>
            </a:pPr>
            <a:r>
              <a:rPr lang="en-US" altLang="zh-CN" sz="3200" b="1" dirty="0" smtClean="0"/>
              <a:t>confess</a:t>
            </a:r>
            <a:r>
              <a:rPr lang="en-US" altLang="zh-CN" sz="3200" dirty="0" smtClean="0"/>
              <a:t> </a:t>
            </a:r>
            <a:r>
              <a:rPr lang="en-US" altLang="zh-CN" dirty="0" smtClean="0"/>
              <a:t>                        </a:t>
            </a:r>
            <a:r>
              <a:rPr lang="en-US" altLang="zh-CN" sz="2800" i="1" dirty="0" smtClean="0">
                <a:solidFill>
                  <a:srgbClr val="990000"/>
                </a:solidFill>
              </a:rPr>
              <a:t>v.</a:t>
            </a:r>
            <a:r>
              <a:rPr lang="en-US" altLang="zh-CN" dirty="0" smtClean="0">
                <a:solidFill>
                  <a:srgbClr val="990000"/>
                </a:solidFill>
              </a:rPr>
              <a:t> </a:t>
            </a:r>
          </a:p>
          <a:p>
            <a:pPr marL="361950" indent="-360363" algn="just">
              <a:lnSpc>
                <a:spcPct val="100000"/>
              </a:lnSpc>
              <a:buNone/>
            </a:pPr>
            <a:r>
              <a:rPr lang="en-US" altLang="zh-CN" sz="2800" b="1" dirty="0" smtClean="0"/>
              <a:t>1. </a:t>
            </a:r>
            <a:r>
              <a:rPr lang="en-US" altLang="zh-CN" dirty="0" smtClean="0"/>
              <a:t>to </a:t>
            </a:r>
            <a:r>
              <a:rPr lang="en-US" altLang="zh-CN" dirty="0"/>
              <a:t>admit sth. about yourself that you would not normally tell people because </a:t>
            </a:r>
            <a:r>
              <a:rPr lang="en-US" altLang="zh-CN" dirty="0" smtClean="0"/>
              <a:t>you are embarrassed about it or they could be disappointed by it</a:t>
            </a:r>
            <a:r>
              <a:rPr lang="zh-CN" altLang="en-US" sz="2400" dirty="0" smtClean="0">
                <a:solidFill>
                  <a:schemeClr val="hlink"/>
                </a:solidFill>
              </a:rPr>
              <a:t> 承认（尴尬或令人失望的事）</a:t>
            </a:r>
            <a:endParaRPr lang="en-US" altLang="zh-CN" sz="2800" dirty="0" smtClean="0">
              <a:solidFill>
                <a:schemeClr val="hlink"/>
              </a:solidFill>
            </a:endParaRPr>
          </a:p>
          <a:p>
            <a:pPr marL="361950" indent="-360363" algn="just" eaLnBrk="1" hangingPunct="1">
              <a:lnSpc>
                <a:spcPct val="100000"/>
              </a:lnSpc>
              <a:buSzPct val="120000"/>
              <a:buNone/>
            </a:pPr>
            <a:r>
              <a:rPr lang="en-US" altLang="zh-CN" sz="2800" b="1" dirty="0" smtClean="0"/>
              <a:t>2</a:t>
            </a:r>
            <a:r>
              <a:rPr lang="en-US" altLang="zh-CN" b="1" dirty="0" smtClean="0"/>
              <a:t>. </a:t>
            </a:r>
            <a:r>
              <a:rPr lang="en-US" altLang="zh-CN" dirty="0"/>
              <a:t>to admit </a:t>
            </a:r>
            <a:r>
              <a:rPr lang="en-US" altLang="zh-CN" dirty="0" smtClean="0"/>
              <a:t>that you have committed a crime </a:t>
            </a:r>
            <a:r>
              <a:rPr lang="zh-CN" altLang="en-US" sz="2400" dirty="0" smtClean="0">
                <a:solidFill>
                  <a:schemeClr val="hlink"/>
                </a:solidFill>
              </a:rPr>
              <a:t>承认；供认；招供；交代</a:t>
            </a:r>
          </a:p>
          <a:p>
            <a:pPr marL="179388" indent="-177800" eaLnBrk="1" hangingPunct="1">
              <a:lnSpc>
                <a:spcPct val="100000"/>
              </a:lnSpc>
              <a:buSzPct val="120000"/>
              <a:buFont typeface="Arial" charset="0"/>
              <a:buNone/>
            </a:pPr>
            <a:r>
              <a:rPr lang="en-US" altLang="zh-CN" sz="2800" b="1" dirty="0" smtClean="0">
                <a:solidFill>
                  <a:schemeClr val="accent6">
                    <a:lumMod val="50000"/>
                  </a:schemeClr>
                </a:solidFill>
              </a:rPr>
              <a:t>Word family:</a:t>
            </a:r>
            <a:r>
              <a:rPr lang="en-US" altLang="zh-CN" sz="2800" dirty="0" smtClean="0">
                <a:solidFill>
                  <a:schemeClr val="accent6">
                    <a:lumMod val="50000"/>
                  </a:schemeClr>
                </a:solidFill>
              </a:rPr>
              <a:t> </a:t>
            </a:r>
            <a:r>
              <a:rPr lang="en-US" altLang="zh-CN" sz="2800" b="1" dirty="0" smtClean="0"/>
              <a:t>confession</a:t>
            </a:r>
            <a:r>
              <a:rPr lang="en-US" altLang="zh-CN" sz="2800" dirty="0" smtClean="0">
                <a:solidFill>
                  <a:schemeClr val="hlink"/>
                </a:solidFill>
              </a:rPr>
              <a:t> </a:t>
            </a:r>
            <a:r>
              <a:rPr lang="en-US" altLang="zh-CN" i="1" dirty="0" smtClean="0">
                <a:solidFill>
                  <a:srgbClr val="990000"/>
                </a:solidFill>
              </a:rPr>
              <a:t>n.</a:t>
            </a:r>
            <a:r>
              <a:rPr lang="en-US" altLang="zh-CN" dirty="0" smtClean="0">
                <a:solidFill>
                  <a:schemeClr val="hlink"/>
                </a:solidFill>
              </a:rPr>
              <a:t> </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19458" name="Picture 2"/>
          <p:cNvPicPr>
            <a:picLocks noChangeAspect="1" noChangeArrowheads="1"/>
          </p:cNvPicPr>
          <p:nvPr/>
        </p:nvPicPr>
        <p:blipFill>
          <a:blip r:embed="rId4" cstate="print"/>
          <a:srcRect/>
          <a:stretch>
            <a:fillRect/>
          </a:stretch>
        </p:blipFill>
        <p:spPr bwMode="auto">
          <a:xfrm>
            <a:off x="2038350" y="838200"/>
            <a:ext cx="1066800" cy="26670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62278"/>
            <a:ext cx="8792446" cy="6057699"/>
          </a:xfrm>
          <a:prstGeom prst="rect">
            <a:avLst/>
          </a:prstGeom>
          <a:noFill/>
          <a:ln>
            <a:miter lim="800000"/>
            <a:headEnd/>
            <a:tailEnd/>
          </a:ln>
        </p:spPr>
        <p:txBody>
          <a:bodyPr/>
          <a:lstStyle/>
          <a:p>
            <a:pPr marL="179388" indent="-177800" eaLnBrk="1" hangingPunct="1">
              <a:buSzPct val="120000"/>
              <a:buFont typeface="Arial" charset="0"/>
              <a:buNone/>
            </a:pPr>
            <a:r>
              <a:rPr lang="en-US" altLang="zh-CN" sz="2800" b="1" dirty="0" smtClean="0">
                <a:solidFill>
                  <a:schemeClr val="accent6">
                    <a:lumMod val="50000"/>
                  </a:schemeClr>
                </a:solidFill>
              </a:rPr>
              <a:t>Translate the following sentences into Chinese:</a:t>
            </a:r>
            <a:endParaRPr lang="en-US" altLang="zh-CN" sz="2800" dirty="0" smtClean="0">
              <a:solidFill>
                <a:schemeClr val="accent6">
                  <a:lumMod val="50000"/>
                </a:schemeClr>
              </a:solidFill>
            </a:endParaRPr>
          </a:p>
          <a:p>
            <a:pPr marL="361950" indent="-360363" algn="just" eaLnBrk="1" hangingPunct="1">
              <a:buSzPct val="120000"/>
              <a:buFont typeface="Arial" charset="0"/>
              <a:buNone/>
            </a:pPr>
            <a:r>
              <a:rPr lang="en-US" altLang="zh-CN" sz="2800" dirty="0" smtClean="0"/>
              <a:t>1. Mary confessed that she didn’t really know how to work the computer.</a:t>
            </a:r>
          </a:p>
          <a:p>
            <a:pPr marL="361950" indent="-360363" eaLnBrk="1" hangingPunct="1">
              <a:buSzPct val="120000"/>
              <a:buFont typeface="Arial" charset="0"/>
              <a:buNone/>
            </a:pPr>
            <a:r>
              <a:rPr lang="en-US" altLang="zh-CN" sz="2800" dirty="0" smtClean="0"/>
              <a:t>	</a:t>
            </a:r>
            <a:r>
              <a:rPr lang="zh-CN" altLang="en-US" sz="2400" dirty="0" smtClean="0">
                <a:solidFill>
                  <a:schemeClr val="hlink"/>
                </a:solidFill>
              </a:rPr>
              <a:t>玛丽承认她其实并不会使用电脑。</a:t>
            </a:r>
            <a:endParaRPr lang="en-US" altLang="zh-CN" sz="2800" dirty="0" smtClean="0"/>
          </a:p>
          <a:p>
            <a:pPr marL="361950" indent="-360363" algn="just" eaLnBrk="1" hangingPunct="1">
              <a:buSzPct val="120000"/>
              <a:buNone/>
            </a:pPr>
            <a:r>
              <a:rPr lang="en-US" altLang="zh-CN" dirty="0"/>
              <a:t>2. He confessed to having a secret admiration for his opponent</a:t>
            </a:r>
            <a:r>
              <a:rPr lang="en-US" altLang="zh-CN" dirty="0" smtClean="0"/>
              <a:t>.</a:t>
            </a:r>
            <a:r>
              <a:rPr lang="en-US" altLang="zh-CN" dirty="0" smtClean="0">
                <a:solidFill>
                  <a:schemeClr val="hlink"/>
                </a:solidFill>
              </a:rPr>
              <a:t>  </a:t>
            </a:r>
          </a:p>
          <a:p>
            <a:pPr marL="361950" indent="-360363" algn="just" eaLnBrk="1" hangingPunct="1">
              <a:buSzPct val="120000"/>
              <a:buFont typeface="Arial" charset="0"/>
              <a:buNone/>
            </a:pPr>
            <a:r>
              <a:rPr lang="en-US" altLang="zh-CN" dirty="0">
                <a:solidFill>
                  <a:schemeClr val="hlink"/>
                </a:solidFill>
              </a:rPr>
              <a:t> </a:t>
            </a:r>
            <a:r>
              <a:rPr lang="en-US" altLang="zh-CN" dirty="0" smtClean="0">
                <a:solidFill>
                  <a:schemeClr val="hlink"/>
                </a:solidFill>
              </a:rPr>
              <a:t>   </a:t>
            </a:r>
            <a:r>
              <a:rPr lang="zh-CN" altLang="en-US" sz="2400" dirty="0" smtClean="0">
                <a:solidFill>
                  <a:schemeClr val="hlink"/>
                </a:solidFill>
              </a:rPr>
              <a:t>他承认私下里很佩服他的对手。</a:t>
            </a:r>
            <a:endParaRPr lang="en-US" altLang="zh-CN" sz="2400" dirty="0" smtClean="0">
              <a:solidFill>
                <a:schemeClr val="hlink"/>
              </a:solidFill>
            </a:endParaRPr>
          </a:p>
          <a:p>
            <a:pPr marL="361950" indent="-360363" algn="just" eaLnBrk="1" hangingPunct="1">
              <a:buSzPct val="120000"/>
              <a:buNone/>
            </a:pPr>
            <a:r>
              <a:rPr lang="en-US" altLang="zh-CN" dirty="0" smtClean="0"/>
              <a:t>3. After three hours of questioning the suspect broke down and confessed.</a:t>
            </a:r>
          </a:p>
          <a:p>
            <a:pPr marL="361950" indent="-360363" eaLnBrk="1" hangingPunct="1">
              <a:buSzPct val="120000"/>
              <a:buNone/>
            </a:pPr>
            <a:r>
              <a:rPr lang="zh-CN" altLang="en-US" sz="2000" dirty="0" smtClean="0">
                <a:solidFill>
                  <a:schemeClr val="hlink"/>
                </a:solidFill>
              </a:rPr>
              <a:t>      </a:t>
            </a:r>
            <a:r>
              <a:rPr lang="zh-CN" altLang="en-US" sz="2400" dirty="0" smtClean="0">
                <a:solidFill>
                  <a:schemeClr val="hlink"/>
                </a:solidFill>
              </a:rPr>
              <a:t>经过三个小时的审讯，嫌疑犯崩溃了，招认了一切。</a:t>
            </a:r>
            <a:r>
              <a:rPr lang="en-US" altLang="zh-CN" sz="2400" dirty="0" smtClean="0">
                <a:solidFill>
                  <a:schemeClr val="hlink"/>
                </a:solidFill>
              </a:rPr>
              <a:t>	</a:t>
            </a:r>
          </a:p>
          <a:p>
            <a:pPr marL="179388" indent="-177800" algn="just" eaLnBrk="1" hangingPunct="1">
              <a:buSzPct val="120000"/>
              <a:buFont typeface="Arial" charset="0"/>
              <a:buNone/>
            </a:pP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9"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animEffect transition="in" filter="dissolve">
                                      <p:cBhvr>
                                        <p:cTn id="16" dur="500"/>
                                        <p:tgtEl>
                                          <p:spTgt spid="7">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4" y="662278"/>
            <a:ext cx="8792447" cy="5761037"/>
          </a:xfrm>
          <a:prstGeom prst="rect">
            <a:avLst/>
          </a:prstGeom>
          <a:noFill/>
          <a:ln>
            <a:miter lim="800000"/>
            <a:headEnd/>
            <a:tailEnd/>
          </a:ln>
        </p:spPr>
        <p:txBody>
          <a:bodyPr/>
          <a:lstStyle/>
          <a:p>
            <a:pPr marL="0" indent="0" algn="just" eaLnBrk="1" hangingPunct="1">
              <a:lnSpc>
                <a:spcPct val="100000"/>
              </a:lnSpc>
              <a:buSzPct val="120000"/>
              <a:buFont typeface="Arial" charset="0"/>
              <a:buNone/>
            </a:pPr>
            <a:r>
              <a:rPr lang="en-US" altLang="zh-CN" sz="2800" b="1" dirty="0" smtClean="0">
                <a:solidFill>
                  <a:schemeClr val="accent6">
                    <a:lumMod val="50000"/>
                  </a:schemeClr>
                </a:solidFill>
              </a:rPr>
              <a:t>Look at the following sentence and choose the best answer</a:t>
            </a:r>
            <a:r>
              <a:rPr lang="en-US" altLang="zh-CN" b="1" dirty="0">
                <a:solidFill>
                  <a:schemeClr val="accent6">
                    <a:lumMod val="50000"/>
                  </a:schemeClr>
                </a:solidFill>
              </a:rPr>
              <a:t>.</a:t>
            </a:r>
            <a:endParaRPr lang="en-US" altLang="zh-CN" sz="2800" dirty="0" smtClean="0">
              <a:solidFill>
                <a:schemeClr val="accent6">
                  <a:lumMod val="50000"/>
                </a:schemeClr>
              </a:solidFill>
            </a:endParaRPr>
          </a:p>
          <a:p>
            <a:pPr marL="0" indent="0" algn="just" eaLnBrk="1" hangingPunct="1">
              <a:lnSpc>
                <a:spcPct val="100000"/>
              </a:lnSpc>
              <a:buSzPct val="120000"/>
              <a:buFont typeface="Arial" charset="0"/>
              <a:buNone/>
            </a:pPr>
            <a:r>
              <a:rPr lang="en-US" altLang="zh-CN" dirty="0" smtClean="0"/>
              <a:t>The man in the corner </a:t>
            </a:r>
            <a:r>
              <a:rPr lang="en-US" altLang="zh-CN" dirty="0" smtClean="0">
                <a:solidFill>
                  <a:srgbClr val="C00000"/>
                </a:solidFill>
              </a:rPr>
              <a:t>confessed to </a:t>
            </a:r>
            <a:r>
              <a:rPr lang="en-US" altLang="zh-CN" dirty="0" smtClean="0"/>
              <a:t>______ a lie to the manager of the company.  </a:t>
            </a:r>
            <a:r>
              <a:rPr lang="en-US" altLang="zh-CN" sz="2400" b="1" dirty="0" smtClean="0">
                <a:solidFill>
                  <a:schemeClr val="accent6">
                    <a:lumMod val="50000"/>
                  </a:schemeClr>
                </a:solidFill>
              </a:rPr>
              <a:t>(CET4-1997-6) </a:t>
            </a:r>
            <a:r>
              <a:rPr lang="en-US" altLang="zh-CN" b="1" dirty="0" smtClean="0"/>
              <a:t>	</a:t>
            </a:r>
            <a:endParaRPr lang="zh-CN" altLang="en-US" dirty="0" smtClean="0"/>
          </a:p>
          <a:p>
            <a:pPr marL="0" lvl="1" indent="0" eaLnBrk="1" hangingPunct="1">
              <a:lnSpc>
                <a:spcPct val="100000"/>
              </a:lnSpc>
              <a:buSzPct val="50000"/>
              <a:buFont typeface="Wingdings" pitchFamily="2" charset="2"/>
              <a:buNone/>
            </a:pPr>
            <a:r>
              <a:rPr lang="en-US" altLang="zh-CN" sz="2800" dirty="0" smtClean="0"/>
              <a:t>A. have told</a:t>
            </a:r>
          </a:p>
          <a:p>
            <a:pPr marL="0" lvl="1" indent="0" eaLnBrk="1" hangingPunct="1">
              <a:lnSpc>
                <a:spcPct val="100000"/>
              </a:lnSpc>
              <a:buSzPct val="50000"/>
              <a:buFont typeface="Wingdings" pitchFamily="2" charset="2"/>
              <a:buNone/>
            </a:pPr>
            <a:r>
              <a:rPr lang="en-US" altLang="zh-CN" sz="2800" dirty="0" smtClean="0"/>
              <a:t>B. be told</a:t>
            </a:r>
          </a:p>
          <a:p>
            <a:pPr marL="0" lvl="1" indent="0" eaLnBrk="1" hangingPunct="1">
              <a:lnSpc>
                <a:spcPct val="100000"/>
              </a:lnSpc>
              <a:buSzPct val="50000"/>
              <a:buFont typeface="Wingdings" pitchFamily="2" charset="2"/>
              <a:buNone/>
            </a:pPr>
            <a:r>
              <a:rPr lang="en-US" altLang="zh-CN" sz="2800" dirty="0" smtClean="0"/>
              <a:t>C. being told</a:t>
            </a:r>
          </a:p>
          <a:p>
            <a:pPr marL="0" lvl="1" indent="0" eaLnBrk="1" hangingPunct="1">
              <a:lnSpc>
                <a:spcPct val="100000"/>
              </a:lnSpc>
              <a:buSzPct val="50000"/>
              <a:buFont typeface="Wingdings" pitchFamily="2" charset="2"/>
              <a:buNone/>
            </a:pPr>
            <a:r>
              <a:rPr lang="en-US" altLang="zh-CN" sz="2800" dirty="0" smtClean="0"/>
              <a:t>D. having told</a:t>
            </a:r>
          </a:p>
          <a:p>
            <a:pPr lvl="1" eaLnBrk="1" hangingPunct="1">
              <a:buSzPct val="50000"/>
              <a:buFont typeface="Wingdings" pitchFamily="2" charset="2"/>
              <a:buNone/>
            </a:pPr>
            <a:endParaRPr lang="zh-CN" altLang="en-US" dirty="0" smtClean="0"/>
          </a:p>
        </p:txBody>
      </p:sp>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sp>
        <p:nvSpPr>
          <p:cNvPr id="8" name="Text Box 7"/>
          <p:cNvSpPr txBox="1">
            <a:spLocks noChangeAspect="1" noChangeArrowheads="1"/>
          </p:cNvSpPr>
          <p:nvPr/>
        </p:nvSpPr>
        <p:spPr bwMode="auto">
          <a:xfrm>
            <a:off x="6244647" y="1622281"/>
            <a:ext cx="431800" cy="519112"/>
          </a:xfrm>
          <a:prstGeom prst="rect">
            <a:avLst/>
          </a:prstGeom>
          <a:noFill/>
          <a:ln w="9525" algn="ctr">
            <a:noFill/>
            <a:miter lim="800000"/>
            <a:headEnd/>
            <a:tailEnd/>
          </a:ln>
          <a:effectLst/>
        </p:spPr>
        <p:txBody>
          <a:bodyPr>
            <a:spAutoFit/>
          </a:bodyPr>
          <a:lstStyle/>
          <a:p>
            <a:pPr eaLnBrk="0" hangingPunct="0">
              <a:spcBef>
                <a:spcPct val="50000"/>
              </a:spcBef>
            </a:pPr>
            <a:r>
              <a:rPr lang="en-US" altLang="zh-CN" sz="2800" dirty="0">
                <a:solidFill>
                  <a:srgbClr val="C00000"/>
                </a:solidFill>
              </a:rPr>
              <a:t>D</a:t>
            </a:r>
          </a:p>
        </p:txBody>
      </p:sp>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
            <a:hlinkClick r:id="rId8" action="ppaction://hlinksldjump"/>
          </p:cNvPr>
          <p:cNvPicPr>
            <a:picLocks noChangeAspect="1"/>
          </p:cNvPicPr>
          <p:nvPr/>
        </p:nvPicPr>
        <p:blipFill>
          <a:blip r:embed="rId9"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62278"/>
            <a:ext cx="8806300" cy="6040447"/>
          </a:xfrm>
          <a:prstGeom prst="rect">
            <a:avLst/>
          </a:prstGeom>
          <a:noFill/>
          <a:ln>
            <a:miter lim="800000"/>
            <a:headEnd/>
            <a:tailEnd/>
          </a:ln>
        </p:spPr>
        <p:txBody>
          <a:bodyPr/>
          <a:lstStyle/>
          <a:p>
            <a:pPr marL="179388" indent="-179388" algn="just" eaLnBrk="1" hangingPunct="1">
              <a:lnSpc>
                <a:spcPct val="100000"/>
              </a:lnSpc>
              <a:buSzPct val="120000"/>
              <a:buFont typeface="Arial" charset="0"/>
              <a:buNone/>
            </a:pPr>
            <a:r>
              <a:rPr lang="en-US" altLang="zh-CN" sz="3200" b="1" dirty="0" err="1" smtClean="0"/>
              <a:t>chocaholic</a:t>
            </a:r>
            <a:r>
              <a:rPr lang="en-US" altLang="zh-CN" dirty="0" smtClean="0"/>
              <a:t>                           </a:t>
            </a:r>
            <a:r>
              <a:rPr lang="en-US" altLang="zh-CN" sz="2800" i="1" dirty="0" smtClean="0">
                <a:solidFill>
                  <a:srgbClr val="990000"/>
                </a:solidFill>
              </a:rPr>
              <a:t>n.</a:t>
            </a:r>
            <a:r>
              <a:rPr lang="en-US" altLang="zh-CN" sz="2800" dirty="0" smtClean="0">
                <a:solidFill>
                  <a:srgbClr val="990000"/>
                </a:solidFill>
              </a:rPr>
              <a:t> [C]  </a:t>
            </a:r>
            <a:r>
              <a:rPr lang="en-US" altLang="en-US" sz="2800" dirty="0" smtClean="0">
                <a:ea typeface="宋体" charset="-122"/>
              </a:rPr>
              <a:t>sb. who loves chocolate, and eats a</a:t>
            </a:r>
            <a:r>
              <a:rPr lang="en-US" altLang="zh-CN" sz="2800" dirty="0" smtClean="0"/>
              <a:t> </a:t>
            </a:r>
            <a:r>
              <a:rPr lang="en-US" altLang="en-US" sz="2800" dirty="0" smtClean="0">
                <a:ea typeface="宋体" charset="-122"/>
              </a:rPr>
              <a:t>lot of it</a:t>
            </a:r>
            <a:r>
              <a:rPr lang="en-US" altLang="zh-CN" sz="2800" dirty="0" smtClean="0"/>
              <a:t> </a:t>
            </a:r>
            <a:r>
              <a:rPr lang="zh-CN" altLang="en-US" sz="2400" dirty="0" smtClean="0">
                <a:solidFill>
                  <a:schemeClr val="hlink"/>
                </a:solidFill>
              </a:rPr>
              <a:t>嗜吃巧克力的人</a:t>
            </a:r>
          </a:p>
          <a:p>
            <a:pPr marL="179388" indent="-179388" algn="just" eaLnBrk="1" hangingPunct="1">
              <a:lnSpc>
                <a:spcPct val="100000"/>
              </a:lnSpc>
              <a:buSzPct val="90000"/>
              <a:buFont typeface="Wingdings" pitchFamily="2" charset="2"/>
              <a:buChar char="Ø"/>
            </a:pPr>
            <a:r>
              <a:rPr lang="en-US" altLang="zh-CN" b="1" dirty="0" smtClean="0"/>
              <a:t>-</a:t>
            </a:r>
            <a:r>
              <a:rPr lang="en-US" altLang="zh-CN" b="1" dirty="0" err="1" smtClean="0"/>
              <a:t>aholic</a:t>
            </a:r>
            <a:r>
              <a:rPr lang="en-US" altLang="zh-CN" b="1" dirty="0" smtClean="0"/>
              <a:t> </a:t>
            </a:r>
            <a:r>
              <a:rPr lang="en-US" altLang="zh-CN" i="1" dirty="0" smtClean="0">
                <a:solidFill>
                  <a:srgbClr val="990000"/>
                </a:solidFill>
              </a:rPr>
              <a:t>suffix </a:t>
            </a:r>
            <a:r>
              <a:rPr lang="en-US" altLang="zh-CN" sz="2800" dirty="0" smtClean="0"/>
              <a:t>( in nouns and adjectives ) </a:t>
            </a:r>
            <a:r>
              <a:rPr lang="en-US" altLang="zh-CN" dirty="0" smtClean="0"/>
              <a:t>(</a:t>
            </a:r>
            <a:r>
              <a:rPr lang="en-US" altLang="zh-CN" i="1" dirty="0" err="1" smtClean="0"/>
              <a:t>infml</a:t>
            </a:r>
            <a:r>
              <a:rPr lang="en-US" altLang="zh-CN" dirty="0" smtClean="0"/>
              <a:t>) sb. who cannot stop doing sth. or using </a:t>
            </a:r>
            <a:r>
              <a:rPr lang="en-US" altLang="zh-CN" dirty="0" err="1" smtClean="0"/>
              <a:t>sth</a:t>
            </a:r>
            <a:r>
              <a:rPr lang="en-US" altLang="zh-CN" dirty="0" smtClean="0"/>
              <a:t>. </a:t>
            </a:r>
            <a:r>
              <a:rPr lang="zh-CN" altLang="en-US" sz="2400" dirty="0" smtClean="0"/>
              <a:t>构成名词和形容词</a:t>
            </a:r>
            <a:r>
              <a:rPr lang="en-US" altLang="zh-CN" sz="2400" dirty="0" smtClean="0"/>
              <a:t> </a:t>
            </a:r>
            <a:r>
              <a:rPr lang="zh-CN" altLang="en-US" sz="2400" dirty="0" smtClean="0">
                <a:solidFill>
                  <a:schemeClr val="hlink"/>
                </a:solidFill>
              </a:rPr>
              <a:t>对</a:t>
            </a:r>
            <a:r>
              <a:rPr lang="en-US" altLang="zh-CN" sz="2400" dirty="0" smtClean="0">
                <a:solidFill>
                  <a:schemeClr val="hlink"/>
                </a:solidFill>
                <a:latin typeface="宋体"/>
              </a:rPr>
              <a:t>…</a:t>
            </a:r>
            <a:r>
              <a:rPr lang="zh-CN" altLang="en-US" sz="2400" dirty="0" smtClean="0">
                <a:solidFill>
                  <a:schemeClr val="hlink"/>
                </a:solidFill>
              </a:rPr>
              <a:t>痴迷的（人）；沉湎于</a:t>
            </a:r>
            <a:r>
              <a:rPr lang="en-US" altLang="zh-CN" sz="2400" dirty="0" smtClean="0">
                <a:solidFill>
                  <a:schemeClr val="hlink"/>
                </a:solidFill>
                <a:latin typeface="宋体"/>
              </a:rPr>
              <a:t>…</a:t>
            </a:r>
            <a:r>
              <a:rPr lang="zh-CN" altLang="en-US" sz="2400" dirty="0" smtClean="0">
                <a:solidFill>
                  <a:schemeClr val="hlink"/>
                </a:solidFill>
              </a:rPr>
              <a:t>的（人）</a:t>
            </a:r>
            <a:endParaRPr lang="en-US" altLang="zh-CN" sz="2400" dirty="0" smtClean="0">
              <a:solidFill>
                <a:schemeClr val="hlink"/>
              </a:solidFill>
            </a:endParaRPr>
          </a:p>
          <a:p>
            <a:pPr marL="179388" lvl="0" indent="-179388" eaLnBrk="1" hangingPunct="1">
              <a:lnSpc>
                <a:spcPct val="100000"/>
              </a:lnSpc>
              <a:spcBef>
                <a:spcPct val="0"/>
              </a:spcBef>
              <a:buNone/>
            </a:pPr>
            <a:r>
              <a:rPr lang="en-US" altLang="zh-CN" dirty="0" smtClean="0">
                <a:solidFill>
                  <a:prstClr val="black"/>
                </a:solidFill>
              </a:rPr>
              <a:t>1. a workaholic</a:t>
            </a:r>
            <a:r>
              <a:rPr lang="en-US" altLang="zh-CN" sz="3200" i="1" dirty="0" smtClean="0">
                <a:solidFill>
                  <a:prstClr val="black"/>
                </a:solidFill>
              </a:rPr>
              <a:t> </a:t>
            </a:r>
          </a:p>
          <a:p>
            <a:pPr marL="179388" lvl="0" indent="-179388" eaLnBrk="1" hangingPunct="1">
              <a:lnSpc>
                <a:spcPct val="100000"/>
              </a:lnSpc>
              <a:spcBef>
                <a:spcPct val="0"/>
              </a:spcBef>
              <a:buNone/>
            </a:pPr>
            <a:r>
              <a:rPr lang="en-US" altLang="zh-CN" dirty="0" smtClean="0">
                <a:solidFill>
                  <a:srgbClr val="0000FF"/>
                </a:solidFill>
              </a:rPr>
              <a:t>    </a:t>
            </a:r>
            <a:r>
              <a:rPr lang="en-US" altLang="zh-CN" dirty="0" smtClean="0">
                <a:solidFill>
                  <a:schemeClr val="hlink"/>
                </a:solidFill>
              </a:rPr>
              <a:t>one who likes working and cannot stop </a:t>
            </a:r>
            <a:r>
              <a:rPr lang="zh-CN" altLang="en-US" sz="2400" dirty="0" smtClean="0">
                <a:solidFill>
                  <a:schemeClr val="hlink"/>
                </a:solidFill>
              </a:rPr>
              <a:t>工作狂</a:t>
            </a:r>
            <a:endParaRPr lang="en-US" altLang="zh-CN" sz="2400" dirty="0" smtClean="0">
              <a:solidFill>
                <a:schemeClr val="hlink"/>
              </a:solidFill>
            </a:endParaRPr>
          </a:p>
          <a:p>
            <a:pPr marL="179388" lvl="0" indent="-179388" eaLnBrk="1" hangingPunct="1">
              <a:lnSpc>
                <a:spcPct val="100000"/>
              </a:lnSpc>
              <a:spcBef>
                <a:spcPct val="0"/>
              </a:spcBef>
              <a:buNone/>
            </a:pPr>
            <a:r>
              <a:rPr lang="en-US" altLang="zh-CN" dirty="0" smtClean="0">
                <a:solidFill>
                  <a:prstClr val="black"/>
                </a:solidFill>
              </a:rPr>
              <a:t>2. a shopaholic</a:t>
            </a:r>
          </a:p>
          <a:p>
            <a:pPr marL="179388" lvl="0" indent="-179388" eaLnBrk="1" hangingPunct="1">
              <a:lnSpc>
                <a:spcPct val="100000"/>
              </a:lnSpc>
              <a:spcBef>
                <a:spcPct val="0"/>
              </a:spcBef>
              <a:buNone/>
            </a:pPr>
            <a:r>
              <a:rPr lang="en-US" altLang="zh-CN" dirty="0" smtClean="0">
                <a:solidFill>
                  <a:srgbClr val="0000FF"/>
                </a:solidFill>
              </a:rPr>
              <a:t>    </a:t>
            </a:r>
            <a:r>
              <a:rPr lang="en-US" altLang="zh-CN" dirty="0" smtClean="0">
                <a:solidFill>
                  <a:schemeClr val="hlink"/>
                </a:solidFill>
              </a:rPr>
              <a:t>one who likes shopping and cannot stop </a:t>
            </a:r>
            <a:r>
              <a:rPr lang="zh-CN" altLang="en-US" sz="2400" dirty="0" smtClean="0">
                <a:solidFill>
                  <a:schemeClr val="hlink"/>
                </a:solidFill>
              </a:rPr>
              <a:t>购物狂</a:t>
            </a:r>
          </a:p>
          <a:p>
            <a:pPr marL="179388" indent="-179388" eaLnBrk="1" hangingPunct="1">
              <a:lnSpc>
                <a:spcPct val="100000"/>
              </a:lnSpc>
              <a:spcBef>
                <a:spcPct val="0"/>
              </a:spcBef>
              <a:buSzPct val="120000"/>
              <a:buNone/>
            </a:pPr>
            <a:r>
              <a:rPr lang="en-US" altLang="zh-CN" dirty="0" smtClean="0">
                <a:solidFill>
                  <a:prstClr val="black"/>
                </a:solidFill>
              </a:rPr>
              <a:t>3. an alcoholic </a:t>
            </a:r>
          </a:p>
          <a:p>
            <a:pPr marL="361950" lvl="0" indent="-361950" algn="just" eaLnBrk="1" hangingPunct="1">
              <a:lnSpc>
                <a:spcPct val="100000"/>
              </a:lnSpc>
              <a:spcBef>
                <a:spcPct val="20000"/>
              </a:spcBef>
              <a:buSzPct val="120000"/>
              <a:buNone/>
            </a:pPr>
            <a:r>
              <a:rPr lang="en-US" altLang="zh-CN" dirty="0" smtClean="0">
                <a:solidFill>
                  <a:schemeClr val="hlink"/>
                </a:solidFill>
              </a:rPr>
              <a:t>    someone who regularly drinks too much alcohol and </a:t>
            </a:r>
            <a:r>
              <a:rPr lang="en-US" altLang="zh-CN" dirty="0">
                <a:solidFill>
                  <a:schemeClr val="hlink"/>
                </a:solidFill>
              </a:rPr>
              <a:t>cannot </a:t>
            </a:r>
            <a:r>
              <a:rPr lang="en-US" altLang="zh-CN" dirty="0" smtClean="0">
                <a:solidFill>
                  <a:schemeClr val="hlink"/>
                </a:solidFill>
              </a:rPr>
              <a:t>stop </a:t>
            </a:r>
            <a:r>
              <a:rPr lang="zh-CN" altLang="en-US" sz="2400" dirty="0" smtClean="0">
                <a:solidFill>
                  <a:schemeClr val="hlink"/>
                </a:solidFill>
              </a:rPr>
              <a:t>酗酒者；嗜酒成瘾者</a:t>
            </a:r>
            <a:endParaRPr lang="zh-CN" altLang="en-US" sz="24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20482" name="Picture 2"/>
          <p:cNvPicPr>
            <a:picLocks noChangeAspect="1" noChangeArrowheads="1"/>
          </p:cNvPicPr>
          <p:nvPr/>
        </p:nvPicPr>
        <p:blipFill>
          <a:blip r:embed="rId4" cstate="print"/>
          <a:srcRect/>
          <a:stretch>
            <a:fillRect/>
          </a:stretch>
        </p:blipFill>
        <p:spPr bwMode="auto">
          <a:xfrm>
            <a:off x="2524125" y="823913"/>
            <a:ext cx="1619250" cy="295275"/>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3"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prstClr val="white"/>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sp>
        <p:nvSpPr>
          <p:cNvPr id="7" name="内容占位符 1"/>
          <p:cNvSpPr>
            <a:spLocks noGrp="1"/>
          </p:cNvSpPr>
          <p:nvPr>
            <p:ph idx="4294967295"/>
          </p:nvPr>
        </p:nvSpPr>
        <p:spPr bwMode="auto">
          <a:xfrm>
            <a:off x="171445" y="676133"/>
            <a:ext cx="8792446" cy="6000712"/>
          </a:xfrm>
          <a:prstGeom prst="rect">
            <a:avLst/>
          </a:prstGeom>
          <a:noFill/>
          <a:ln>
            <a:miter lim="800000"/>
            <a:headEnd/>
            <a:tailEnd/>
          </a:ln>
        </p:spPr>
        <p:txBody>
          <a:bodyPr/>
          <a:lstStyle/>
          <a:p>
            <a:pPr marL="361950" indent="-360363" algn="just" eaLnBrk="1" hangingPunct="1">
              <a:lnSpc>
                <a:spcPct val="100000"/>
              </a:lnSpc>
              <a:buSzPct val="120000"/>
              <a:buNone/>
            </a:pPr>
            <a:r>
              <a:rPr lang="en-US" altLang="zh-CN" sz="3200" b="1" dirty="0" smtClean="0"/>
              <a:t>sweet tooth</a:t>
            </a:r>
            <a:r>
              <a:rPr lang="en-US" altLang="zh-CN" dirty="0" smtClean="0"/>
              <a:t>       </a:t>
            </a:r>
            <a:r>
              <a:rPr lang="en-US" altLang="zh-CN" i="1" dirty="0" smtClean="0">
                <a:solidFill>
                  <a:srgbClr val="990000"/>
                </a:solidFill>
              </a:rPr>
              <a:t>n. </a:t>
            </a:r>
            <a:r>
              <a:rPr lang="en-US" altLang="zh-CN" dirty="0" smtClean="0">
                <a:solidFill>
                  <a:srgbClr val="990000"/>
                </a:solidFill>
              </a:rPr>
              <a:t>[sing] </a:t>
            </a:r>
            <a:r>
              <a:rPr lang="en-US" altLang="zh-CN" dirty="0" smtClean="0"/>
              <a:t>sb. who has a sweet tooth likes to eat sweet food</a:t>
            </a:r>
            <a:r>
              <a:rPr lang="en-US" altLang="zh-CN" sz="2800" dirty="0" smtClean="0"/>
              <a:t> </a:t>
            </a:r>
            <a:r>
              <a:rPr lang="zh-CN" altLang="en-US" sz="2400" dirty="0" smtClean="0">
                <a:solidFill>
                  <a:schemeClr val="hlink"/>
                </a:solidFill>
              </a:rPr>
              <a:t>对甜食的爱好</a:t>
            </a:r>
          </a:p>
          <a:p>
            <a:pPr marL="361950" indent="-360363" eaLnBrk="1" hangingPunct="1">
              <a:lnSpc>
                <a:spcPct val="100000"/>
              </a:lnSpc>
              <a:buSzPct val="120000"/>
              <a:buFont typeface="Arial" charset="0"/>
              <a:buNone/>
            </a:pPr>
            <a:r>
              <a:rPr lang="en-US" altLang="zh-CN" sz="2800" i="1" dirty="0" smtClean="0"/>
              <a:t>e.g.</a:t>
            </a:r>
          </a:p>
          <a:p>
            <a:pPr marL="361950" indent="-360363" eaLnBrk="1" hangingPunct="1">
              <a:lnSpc>
                <a:spcPct val="100000"/>
              </a:lnSpc>
              <a:buSzPct val="120000"/>
              <a:buNone/>
            </a:pPr>
            <a:r>
              <a:rPr lang="en-US" altLang="zh-CN" sz="2800" dirty="0" smtClean="0"/>
              <a:t>1. </a:t>
            </a:r>
            <a:r>
              <a:rPr lang="en-US" altLang="zh-CN" spc="-60" dirty="0" smtClean="0"/>
              <a:t>Fruit is a good substitute for candy if you have a sweet tooth. </a:t>
            </a:r>
            <a:endParaRPr lang="en-US" altLang="zh-CN" sz="2800" spc="-60" dirty="0" smtClean="0"/>
          </a:p>
          <a:p>
            <a:pPr marL="361950" indent="-360363" eaLnBrk="1" hangingPunct="1">
              <a:lnSpc>
                <a:spcPct val="100000"/>
              </a:lnSpc>
              <a:buSzPct val="120000"/>
              <a:buNone/>
            </a:pPr>
            <a:r>
              <a:rPr lang="en-US" altLang="zh-CN" sz="2800" dirty="0" smtClean="0"/>
              <a:t>	</a:t>
            </a:r>
            <a:r>
              <a:rPr lang="zh-CN" altLang="en-US" sz="2400" dirty="0" smtClean="0">
                <a:solidFill>
                  <a:schemeClr val="hlink"/>
                </a:solidFill>
              </a:rPr>
              <a:t>如果你喜好甜食，水果是糖果的绝佳替代品。</a:t>
            </a:r>
            <a:endParaRPr lang="en-US" altLang="zh-CN" sz="2800" dirty="0" smtClean="0"/>
          </a:p>
          <a:p>
            <a:pPr marL="361950" indent="-360363" algn="just" eaLnBrk="1" hangingPunct="1">
              <a:lnSpc>
                <a:spcPct val="100000"/>
              </a:lnSpc>
              <a:buSzPct val="120000"/>
              <a:buNone/>
            </a:pPr>
            <a:r>
              <a:rPr lang="en-US" altLang="zh-CN" sz="2800" dirty="0" smtClean="0"/>
              <a:t>2. </a:t>
            </a:r>
            <a:r>
              <a:rPr lang="en-US" altLang="zh-CN" dirty="0" smtClean="0"/>
              <a:t>Some say the Roman emperor Nero invented ice cream to satisfy his sweet tooth. </a:t>
            </a:r>
            <a:endParaRPr lang="en-US" altLang="zh-CN" b="1" dirty="0" smtClean="0"/>
          </a:p>
          <a:p>
            <a:pPr marL="361950" indent="-360363" algn="just" eaLnBrk="1" hangingPunct="1">
              <a:lnSpc>
                <a:spcPct val="100000"/>
              </a:lnSpc>
              <a:buSzPct val="120000"/>
              <a:buNone/>
            </a:pPr>
            <a:r>
              <a:rPr lang="zh-CN" altLang="en-US" b="1" dirty="0" smtClean="0"/>
              <a:t>    </a:t>
            </a:r>
            <a:r>
              <a:rPr lang="zh-CN" altLang="en-US" sz="2400" dirty="0" smtClean="0">
                <a:solidFill>
                  <a:schemeClr val="hlink"/>
                </a:solidFill>
              </a:rPr>
              <a:t>有人说，罗马皇帝尼禄为了满足自己对甜食的</a:t>
            </a:r>
            <a:r>
              <a:rPr lang="zh-CN" altLang="en-US" sz="2400" dirty="0">
                <a:solidFill>
                  <a:schemeClr val="hlink"/>
                </a:solidFill>
              </a:rPr>
              <a:t>喜好</a:t>
            </a:r>
            <a:r>
              <a:rPr lang="zh-CN" altLang="en-US" sz="2400" dirty="0" smtClean="0">
                <a:solidFill>
                  <a:schemeClr val="hlink"/>
                </a:solidFill>
              </a:rPr>
              <a:t>而发明了冰淇淋。</a:t>
            </a:r>
            <a:endParaRPr lang="zh-CN" altLang="en-US" dirty="0" smtClean="0"/>
          </a:p>
        </p:txBody>
      </p:sp>
      <p:pic>
        <p:nvPicPr>
          <p:cNvPr id="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8" action="ppaction://hlinksldjump"/>
          </p:cNvPr>
          <p:cNvPicPr>
            <a:picLocks noChangeAspect="1"/>
          </p:cNvPicPr>
          <p:nvPr/>
        </p:nvPicPr>
        <p:blipFill>
          <a:blip r:embed="rId9"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67695" y="662278"/>
            <a:ext cx="8796196" cy="6023194"/>
          </a:xfrm>
          <a:prstGeom prst="rect">
            <a:avLst/>
          </a:prstGeom>
          <a:noFill/>
          <a:ln>
            <a:miter lim="800000"/>
            <a:headEnd/>
            <a:tailEnd/>
          </a:ln>
        </p:spPr>
        <p:txBody>
          <a:bodyPr/>
          <a:lstStyle/>
          <a:p>
            <a:pPr marL="361950" indent="-360363" eaLnBrk="1" hangingPunct="1">
              <a:buSzPct val="120000"/>
              <a:buFont typeface="Arial" charset="0"/>
              <a:buNone/>
            </a:pPr>
            <a:r>
              <a:rPr lang="en-US" altLang="zh-CN" sz="3200" b="1" dirty="0" smtClean="0"/>
              <a:t>inherit</a:t>
            </a:r>
            <a:endParaRPr lang="en-US" altLang="zh-CN" sz="2800" dirty="0" smtClean="0">
              <a:solidFill>
                <a:srgbClr val="990000"/>
              </a:solidFill>
            </a:endParaRPr>
          </a:p>
          <a:p>
            <a:pPr marL="361950" indent="-360363" algn="just" eaLnBrk="1" hangingPunct="1">
              <a:buSzPct val="120000"/>
              <a:buNone/>
            </a:pPr>
            <a:r>
              <a:rPr lang="en-US" altLang="zh-CN" sz="2800" b="1" dirty="0" smtClean="0"/>
              <a:t>1. </a:t>
            </a:r>
            <a:r>
              <a:rPr lang="en-US" altLang="zh-CN" i="1" dirty="0" err="1" smtClean="0">
                <a:solidFill>
                  <a:srgbClr val="990000"/>
                </a:solidFill>
              </a:rPr>
              <a:t>vt</a:t>
            </a:r>
            <a:r>
              <a:rPr lang="en-US" altLang="zh-CN" dirty="0" err="1" smtClean="0"/>
              <a:t>.</a:t>
            </a:r>
            <a:r>
              <a:rPr lang="en-US" altLang="zh-CN" i="1" dirty="0" smtClean="0">
                <a:solidFill>
                  <a:srgbClr val="990000"/>
                </a:solidFill>
              </a:rPr>
              <a:t> </a:t>
            </a:r>
            <a:r>
              <a:rPr lang="en-US" altLang="zh-CN" dirty="0">
                <a:ea typeface="宋体" charset="-122"/>
              </a:rPr>
              <a:t>to be </a:t>
            </a:r>
            <a:r>
              <a:rPr lang="en-US" altLang="en-US" sz="2800" dirty="0" smtClean="0">
                <a:ea typeface="宋体" charset="-122"/>
              </a:rPr>
              <a:t>born with the same appearance or</a:t>
            </a:r>
            <a:r>
              <a:rPr lang="en-US" altLang="zh-CN" sz="2800" dirty="0" smtClean="0"/>
              <a:t> </a:t>
            </a:r>
            <a:r>
              <a:rPr lang="en-US" altLang="en-US" sz="2800" dirty="0" smtClean="0">
                <a:ea typeface="宋体" charset="-122"/>
              </a:rPr>
              <a:t>character as one of your parents</a:t>
            </a:r>
            <a:r>
              <a:rPr lang="en-US" altLang="zh-CN" sz="2800" dirty="0" smtClean="0"/>
              <a:t> </a:t>
            </a:r>
            <a:r>
              <a:rPr lang="zh-CN" altLang="en-US" sz="2400" dirty="0" smtClean="0">
                <a:solidFill>
                  <a:schemeClr val="hlink"/>
                </a:solidFill>
              </a:rPr>
              <a:t>经遗传而得（相同的外貌或特征）</a:t>
            </a:r>
            <a:endParaRPr lang="en-US" altLang="zh-CN" sz="2400" dirty="0" smtClean="0">
              <a:solidFill>
                <a:schemeClr val="hlink"/>
              </a:solidFill>
            </a:endParaRPr>
          </a:p>
          <a:p>
            <a:pPr marL="361950" indent="-360363" eaLnBrk="1" hangingPunct="1">
              <a:buSzPct val="120000"/>
              <a:buFont typeface="Arial" charset="0"/>
              <a:buNone/>
            </a:pPr>
            <a:r>
              <a:rPr lang="en-US" altLang="zh-CN" sz="2800" i="1" dirty="0" smtClean="0"/>
              <a:t>e.g. </a:t>
            </a:r>
            <a:r>
              <a:rPr lang="en-US" altLang="zh-CN" sz="2800" dirty="0" smtClean="0"/>
              <a:t>She inherits her blues eyes from her father.</a:t>
            </a:r>
          </a:p>
          <a:p>
            <a:pPr marL="361950" indent="-360363" eaLnBrk="1" hangingPunct="1">
              <a:buSzPct val="120000"/>
              <a:buFont typeface="Arial" charset="0"/>
              <a:buNone/>
            </a:pPr>
            <a:r>
              <a:rPr lang="en-US" altLang="zh-CN" sz="2800" dirty="0" smtClean="0"/>
              <a:t>	   </a:t>
            </a:r>
            <a:r>
              <a:rPr lang="zh-CN" altLang="en-US" sz="2400" dirty="0" smtClean="0">
                <a:solidFill>
                  <a:schemeClr val="hlink"/>
                </a:solidFill>
              </a:rPr>
              <a:t>她遗传了父亲的蓝眼睛。</a:t>
            </a:r>
            <a:r>
              <a:rPr lang="en-US" altLang="zh-CN" sz="2800" dirty="0" smtClean="0"/>
              <a:t> </a:t>
            </a:r>
          </a:p>
          <a:p>
            <a:pPr marL="361950" indent="-360363" algn="just" eaLnBrk="1" hangingPunct="1">
              <a:buSzPct val="120000"/>
              <a:buNone/>
            </a:pPr>
            <a:r>
              <a:rPr lang="en-US" altLang="zh-CN" sz="2800" b="1" dirty="0" smtClean="0"/>
              <a:t>2. </a:t>
            </a:r>
            <a:r>
              <a:rPr lang="en-US" altLang="zh-CN" i="1" dirty="0" smtClean="0">
                <a:solidFill>
                  <a:srgbClr val="990000"/>
                </a:solidFill>
              </a:rPr>
              <a:t>v. </a:t>
            </a:r>
            <a:r>
              <a:rPr lang="en-US" altLang="zh-CN" dirty="0">
                <a:ea typeface="宋体" charset="-122"/>
              </a:rPr>
              <a:t>to </a:t>
            </a:r>
            <a:r>
              <a:rPr lang="en-US" altLang="en-US" sz="2800" dirty="0" smtClean="0">
                <a:ea typeface="宋体" charset="-122"/>
              </a:rPr>
              <a:t>receive property or money from sb.</a:t>
            </a:r>
            <a:r>
              <a:rPr lang="en-US" altLang="zh-CN" sz="2800" dirty="0" smtClean="0"/>
              <a:t> </a:t>
            </a:r>
            <a:r>
              <a:rPr lang="en-US" altLang="en-US" sz="2800" dirty="0" smtClean="0">
                <a:ea typeface="宋体" charset="-122"/>
              </a:rPr>
              <a:t>who has died</a:t>
            </a:r>
            <a:r>
              <a:rPr lang="en-US" altLang="zh-CN" sz="2800" dirty="0" smtClean="0"/>
              <a:t> </a:t>
            </a:r>
            <a:r>
              <a:rPr lang="zh-CN" altLang="en-US" sz="2400" dirty="0" smtClean="0">
                <a:solidFill>
                  <a:schemeClr val="hlink"/>
                </a:solidFill>
              </a:rPr>
              <a:t>继承（财产）</a:t>
            </a:r>
            <a:r>
              <a:rPr lang="en-US" altLang="zh-CN" sz="2400" dirty="0" smtClean="0">
                <a:solidFill>
                  <a:schemeClr val="hlink"/>
                </a:solidFill>
              </a:rPr>
              <a:t> </a:t>
            </a:r>
            <a:endParaRPr lang="zh-CN" altLang="en-US" sz="2400" dirty="0" smtClean="0">
              <a:solidFill>
                <a:schemeClr val="hlink"/>
              </a:solidFill>
            </a:endParaRPr>
          </a:p>
          <a:p>
            <a:pPr marL="361950" indent="-360363" eaLnBrk="1" hangingPunct="1">
              <a:buSzPct val="120000"/>
              <a:buFont typeface="Arial" charset="0"/>
              <a:buNone/>
            </a:pPr>
            <a:r>
              <a:rPr lang="en-US" altLang="zh-CN" sz="2800" i="1" dirty="0" smtClean="0"/>
              <a:t>e.g. </a:t>
            </a:r>
            <a:r>
              <a:rPr lang="en-US" altLang="zh-CN" sz="2800" dirty="0" smtClean="0"/>
              <a:t>She inherited the land from her grandfather.</a:t>
            </a:r>
            <a:endParaRPr lang="zh-CN" altLang="en-US" sz="2400" dirty="0" smtClean="0"/>
          </a:p>
          <a:p>
            <a:pPr marL="361950" indent="-360363" eaLnBrk="1" hangingPunct="1">
              <a:buSzPct val="120000"/>
              <a:buFont typeface="Arial" charset="0"/>
              <a:buNone/>
            </a:pPr>
            <a:r>
              <a:rPr lang="zh-CN" altLang="en-US" sz="2400" dirty="0" smtClean="0">
                <a:solidFill>
                  <a:schemeClr val="hlink"/>
                </a:solidFill>
              </a:rPr>
              <a:t>         她从祖父那里继承了土地。</a:t>
            </a:r>
            <a:endParaRPr lang="zh-CN" altLang="en-US" sz="28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21506" name="Picture 2"/>
          <p:cNvPicPr>
            <a:picLocks noChangeAspect="1" noChangeArrowheads="1"/>
          </p:cNvPicPr>
          <p:nvPr/>
        </p:nvPicPr>
        <p:blipFill>
          <a:blip r:embed="rId4" cstate="print"/>
          <a:srcRect/>
          <a:stretch>
            <a:fillRect/>
          </a:stretch>
        </p:blipFill>
        <p:spPr bwMode="auto">
          <a:xfrm>
            <a:off x="1905000" y="766763"/>
            <a:ext cx="1104900" cy="295275"/>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dissolv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76133"/>
            <a:ext cx="8792446" cy="6017965"/>
          </a:xfrm>
          <a:prstGeom prst="rect">
            <a:avLst/>
          </a:prstGeom>
          <a:noFill/>
          <a:ln>
            <a:miter lim="800000"/>
            <a:headEnd/>
            <a:tailEnd/>
          </a:ln>
        </p:spPr>
        <p:txBody>
          <a:bodyPr/>
          <a:lstStyle/>
          <a:p>
            <a:pPr marL="361950" indent="-360363" algn="just" eaLnBrk="1" hangingPunct="1">
              <a:lnSpc>
                <a:spcPct val="100000"/>
              </a:lnSpc>
              <a:buSzPct val="120000"/>
              <a:buFont typeface="Arial" charset="0"/>
              <a:buNone/>
            </a:pPr>
            <a:r>
              <a:rPr lang="en-US" altLang="zh-CN" sz="3200" b="1" dirty="0" smtClean="0"/>
              <a:t>genetic</a:t>
            </a:r>
            <a:r>
              <a:rPr lang="en-US" altLang="zh-CN" dirty="0" smtClean="0"/>
              <a:t>                     </a:t>
            </a:r>
            <a:r>
              <a:rPr lang="en-US" altLang="zh-CN" sz="2800" i="1" dirty="0" smtClean="0">
                <a:solidFill>
                  <a:srgbClr val="990000"/>
                </a:solidFill>
              </a:rPr>
              <a:t>a. </a:t>
            </a:r>
            <a:r>
              <a:rPr lang="en-US" altLang="zh-CN" sz="2800" dirty="0" smtClean="0">
                <a:solidFill>
                  <a:srgbClr val="990000"/>
                </a:solidFill>
              </a:rPr>
              <a:t> </a:t>
            </a:r>
            <a:r>
              <a:rPr lang="en-US" altLang="en-US" sz="2800" dirty="0" smtClean="0">
                <a:ea typeface="宋体" charset="-122"/>
              </a:rPr>
              <a:t>relating to genes and the study of them</a:t>
            </a:r>
            <a:r>
              <a:rPr lang="en-US" altLang="zh-CN" sz="2800" dirty="0" smtClean="0"/>
              <a:t> </a:t>
            </a:r>
            <a:r>
              <a:rPr lang="zh-CN" altLang="en-US" sz="2400" dirty="0" smtClean="0">
                <a:solidFill>
                  <a:schemeClr val="hlink"/>
                </a:solidFill>
              </a:rPr>
              <a:t>基因的；遗传学的</a:t>
            </a:r>
          </a:p>
          <a:p>
            <a:pPr marL="361950" indent="-360363" eaLnBrk="1" hangingPunct="1">
              <a:lnSpc>
                <a:spcPct val="100000"/>
              </a:lnSpc>
              <a:buSzPct val="120000"/>
              <a:buFont typeface="Arial" charset="0"/>
              <a:buNone/>
            </a:pPr>
            <a:r>
              <a:rPr lang="en-US" altLang="zh-CN" sz="2800" i="1" dirty="0" smtClean="0"/>
              <a:t>e.g.</a:t>
            </a:r>
          </a:p>
          <a:p>
            <a:pPr marL="361950" indent="-360363" algn="just" eaLnBrk="1" hangingPunct="1">
              <a:lnSpc>
                <a:spcPct val="100000"/>
              </a:lnSpc>
              <a:buSzPct val="120000"/>
              <a:buNone/>
            </a:pPr>
            <a:r>
              <a:rPr lang="en-US" altLang="zh-CN" sz="2800" dirty="0" smtClean="0"/>
              <a:t>1. </a:t>
            </a:r>
            <a:r>
              <a:rPr lang="en-US" altLang="zh-CN" dirty="0"/>
              <a:t>The offspring contain a mixture of the genetic blueprint of each parent.</a:t>
            </a:r>
            <a:endParaRPr lang="en-US" altLang="zh-CN" sz="2800" dirty="0" smtClean="0"/>
          </a:p>
          <a:p>
            <a:pPr marL="361950" indent="-360363" eaLnBrk="1" hangingPunct="1">
              <a:lnSpc>
                <a:spcPct val="100000"/>
              </a:lnSpc>
              <a:buSzPct val="120000"/>
              <a:buNone/>
            </a:pPr>
            <a:r>
              <a:rPr lang="en-US" altLang="zh-CN" dirty="0"/>
              <a:t> </a:t>
            </a:r>
            <a:r>
              <a:rPr lang="en-US" altLang="zh-CN" dirty="0" smtClean="0"/>
              <a:t>    </a:t>
            </a:r>
            <a:r>
              <a:rPr lang="zh-CN" altLang="en-US" sz="2400" dirty="0" smtClean="0">
                <a:solidFill>
                  <a:schemeClr val="hlink"/>
                </a:solidFill>
              </a:rPr>
              <a:t>子女</a:t>
            </a:r>
            <a:r>
              <a:rPr lang="zh-CN" altLang="en-US" sz="2400" dirty="0">
                <a:solidFill>
                  <a:schemeClr val="hlink"/>
                </a:solidFill>
              </a:rPr>
              <a:t>身上遗传了父母双方的</a:t>
            </a:r>
            <a:r>
              <a:rPr lang="zh-CN" altLang="en-US" sz="2400" dirty="0" smtClean="0">
                <a:solidFill>
                  <a:schemeClr val="hlink"/>
                </a:solidFill>
              </a:rPr>
              <a:t>基因蓝图。</a:t>
            </a:r>
            <a:endParaRPr lang="en-US" altLang="zh-CN" sz="2800" dirty="0" smtClean="0"/>
          </a:p>
          <a:p>
            <a:pPr marL="361950" indent="-360363" eaLnBrk="1" hangingPunct="1">
              <a:lnSpc>
                <a:spcPct val="100000"/>
              </a:lnSpc>
              <a:buSzPct val="120000"/>
              <a:buFont typeface="Arial" charset="0"/>
              <a:buNone/>
            </a:pPr>
            <a:r>
              <a:rPr lang="en-US" altLang="zh-CN" sz="2800" dirty="0" smtClean="0"/>
              <a:t>2. These abnormalities may have a genetic basis.</a:t>
            </a:r>
            <a:endParaRPr lang="en-US" altLang="zh-CN" b="1" dirty="0" smtClean="0"/>
          </a:p>
          <a:p>
            <a:pPr marL="361950" indent="-360363" eaLnBrk="1" hangingPunct="1">
              <a:lnSpc>
                <a:spcPct val="100000"/>
              </a:lnSpc>
              <a:buSzPct val="120000"/>
              <a:buFont typeface="Arial" charset="0"/>
              <a:buNone/>
            </a:pPr>
            <a:r>
              <a:rPr lang="zh-CN" altLang="en-US" b="1" dirty="0" smtClean="0"/>
              <a:t>     </a:t>
            </a:r>
            <a:r>
              <a:rPr lang="zh-CN" altLang="en-US" sz="2400" dirty="0" smtClean="0">
                <a:solidFill>
                  <a:schemeClr val="hlink"/>
                </a:solidFill>
              </a:rPr>
              <a:t>这些畸形可能和基因有关。</a:t>
            </a:r>
            <a:endParaRPr lang="en-US" altLang="zh-CN" sz="2400" dirty="0" smtClean="0">
              <a:solidFill>
                <a:schemeClr val="hlink"/>
              </a:solidFill>
            </a:endParaRPr>
          </a:p>
          <a:p>
            <a:pPr marL="361950" lvl="0" indent="-360363" eaLnBrk="1" hangingPunct="1">
              <a:lnSpc>
                <a:spcPct val="100000"/>
              </a:lnSpc>
              <a:buSzPct val="120000"/>
              <a:buNone/>
            </a:pPr>
            <a:r>
              <a:rPr lang="en-US" altLang="zh-CN" b="1" dirty="0" smtClean="0">
                <a:solidFill>
                  <a:srgbClr val="70AD47">
                    <a:lumMod val="50000"/>
                  </a:srgbClr>
                </a:solidFill>
              </a:rPr>
              <a:t>Word family:</a:t>
            </a:r>
            <a:r>
              <a:rPr lang="en-US" altLang="zh-CN" dirty="0" smtClean="0">
                <a:solidFill>
                  <a:srgbClr val="70AD47">
                    <a:lumMod val="50000"/>
                  </a:srgbClr>
                </a:solidFill>
              </a:rPr>
              <a:t> </a:t>
            </a:r>
            <a:r>
              <a:rPr lang="en-US" altLang="zh-CN" b="1" dirty="0" smtClean="0"/>
              <a:t>gene </a:t>
            </a:r>
            <a:r>
              <a:rPr lang="en-US" altLang="zh-CN" i="1" dirty="0">
                <a:solidFill>
                  <a:srgbClr val="990000"/>
                </a:solidFill>
              </a:rPr>
              <a:t>n</a:t>
            </a:r>
            <a:r>
              <a:rPr lang="en-US" altLang="zh-CN" i="1" dirty="0" smtClean="0">
                <a:solidFill>
                  <a:srgbClr val="990000"/>
                </a:solidFill>
              </a:rPr>
              <a:t>. </a:t>
            </a:r>
            <a:r>
              <a:rPr lang="zh-CN" altLang="en-US" sz="2400" dirty="0">
                <a:solidFill>
                  <a:schemeClr val="hlink"/>
                </a:solidFill>
              </a:rPr>
              <a:t>基因</a:t>
            </a:r>
            <a:endParaRPr lang="en-US" altLang="zh-CN" sz="2400" dirty="0">
              <a:solidFill>
                <a:schemeClr val="hlink"/>
              </a:solidFill>
            </a:endParaRPr>
          </a:p>
          <a:p>
            <a:pPr marL="361950" lvl="0" indent="-360363" eaLnBrk="1" hangingPunct="1">
              <a:lnSpc>
                <a:spcPct val="100000"/>
              </a:lnSpc>
              <a:buSzPct val="120000"/>
              <a:buNone/>
            </a:pPr>
            <a:r>
              <a:rPr lang="en-US" altLang="zh-CN" b="1" dirty="0" smtClean="0"/>
              <a:t>                         </a:t>
            </a:r>
            <a:r>
              <a:rPr lang="en-US" altLang="zh-CN" b="1" dirty="0" smtClean="0">
                <a:solidFill>
                  <a:prstClr val="black"/>
                </a:solidFill>
              </a:rPr>
              <a:t>genetics</a:t>
            </a:r>
            <a:r>
              <a:rPr lang="en-US" altLang="zh-CN" dirty="0" smtClean="0">
                <a:solidFill>
                  <a:srgbClr val="0563C1"/>
                </a:solidFill>
              </a:rPr>
              <a:t> </a:t>
            </a:r>
            <a:r>
              <a:rPr lang="en-US" altLang="zh-CN" i="1" dirty="0" smtClean="0">
                <a:solidFill>
                  <a:srgbClr val="990000"/>
                </a:solidFill>
              </a:rPr>
              <a:t>n.</a:t>
            </a:r>
            <a:r>
              <a:rPr lang="en-US" altLang="zh-CN" dirty="0" smtClean="0">
                <a:solidFill>
                  <a:srgbClr val="0563C1"/>
                </a:solidFill>
              </a:rPr>
              <a:t> </a:t>
            </a:r>
            <a:r>
              <a:rPr lang="zh-CN" altLang="en-US" sz="2400" dirty="0">
                <a:solidFill>
                  <a:schemeClr val="hlink"/>
                </a:solidFill>
              </a:rPr>
              <a:t>遗传学</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22530" name="Picture 2"/>
          <p:cNvPicPr>
            <a:picLocks noChangeAspect="1" noChangeArrowheads="1"/>
          </p:cNvPicPr>
          <p:nvPr/>
        </p:nvPicPr>
        <p:blipFill>
          <a:blip r:embed="rId4" cstate="print"/>
          <a:srcRect/>
          <a:stretch>
            <a:fillRect/>
          </a:stretch>
        </p:blipFill>
        <p:spPr bwMode="auto">
          <a:xfrm>
            <a:off x="1871663" y="847725"/>
            <a:ext cx="1323975" cy="32385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dissolv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7358" y="662278"/>
            <a:ext cx="8786533" cy="5761037"/>
          </a:xfrm>
          <a:prstGeom prst="rect">
            <a:avLst/>
          </a:prstGeom>
          <a:noFill/>
          <a:ln>
            <a:miter lim="800000"/>
            <a:headEnd/>
            <a:tailEnd/>
          </a:ln>
        </p:spPr>
        <p:txBody>
          <a:bodyPr/>
          <a:lstStyle/>
          <a:p>
            <a:pPr marL="179388" indent="-177800" algn="just" eaLnBrk="1" hangingPunct="1">
              <a:lnSpc>
                <a:spcPct val="100000"/>
              </a:lnSpc>
              <a:buSzPct val="120000"/>
              <a:buNone/>
            </a:pPr>
            <a:r>
              <a:rPr lang="en-US" altLang="zh-CN" sz="3200" b="1" dirty="0" smtClean="0"/>
              <a:t>trait</a:t>
            </a:r>
            <a:r>
              <a:rPr lang="en-US" altLang="zh-CN" dirty="0" smtClean="0"/>
              <a:t>                     </a:t>
            </a:r>
            <a:r>
              <a:rPr lang="en-US" altLang="zh-CN" sz="2800" i="1" dirty="0" smtClean="0">
                <a:solidFill>
                  <a:srgbClr val="990000"/>
                </a:solidFill>
              </a:rPr>
              <a:t>n.</a:t>
            </a:r>
            <a:r>
              <a:rPr lang="en-US" altLang="zh-CN" sz="2800" dirty="0" smtClean="0">
                <a:solidFill>
                  <a:srgbClr val="990000"/>
                </a:solidFill>
              </a:rPr>
              <a:t> [C] </a:t>
            </a:r>
            <a:r>
              <a:rPr lang="en-US" altLang="zh-CN" sz="2800" dirty="0" smtClean="0"/>
              <a:t>a particular quality in sb.’s character </a:t>
            </a:r>
            <a:r>
              <a:rPr lang="zh-CN" altLang="en-US" sz="2400" dirty="0" smtClean="0">
                <a:solidFill>
                  <a:schemeClr val="hlink"/>
                </a:solidFill>
              </a:rPr>
              <a:t>个性</a:t>
            </a:r>
            <a:r>
              <a:rPr lang="zh-CN" altLang="en-US" sz="2400" dirty="0">
                <a:solidFill>
                  <a:schemeClr val="hlink"/>
                </a:solidFill>
              </a:rPr>
              <a:t>特征；品质</a:t>
            </a:r>
            <a:endParaRPr lang="zh-CN" altLang="en-US" sz="2400" dirty="0" smtClean="0">
              <a:solidFill>
                <a:schemeClr val="hlink"/>
              </a:solidFill>
            </a:endParaRPr>
          </a:p>
          <a:p>
            <a:pPr marL="179388" indent="-177800" eaLnBrk="1" hangingPunct="1">
              <a:lnSpc>
                <a:spcPct val="100000"/>
              </a:lnSpc>
              <a:buSzPct val="120000"/>
              <a:buFont typeface="Arial" charset="0"/>
              <a:buNone/>
            </a:pPr>
            <a:r>
              <a:rPr lang="en-US" altLang="zh-CN" sz="2800" i="1" dirty="0" smtClean="0"/>
              <a:t>e.g. </a:t>
            </a:r>
          </a:p>
          <a:p>
            <a:pPr marL="1588" indent="0" eaLnBrk="1" hangingPunct="1">
              <a:lnSpc>
                <a:spcPct val="100000"/>
              </a:lnSpc>
              <a:buSzPct val="120000"/>
              <a:buNone/>
            </a:pPr>
            <a:r>
              <a:rPr lang="en-US" altLang="zh-CN" dirty="0" smtClean="0"/>
              <a:t>1. Aggression </a:t>
            </a:r>
            <a:r>
              <a:rPr lang="en-US" altLang="zh-CN" dirty="0"/>
              <a:t>is by no means a male-only trait. </a:t>
            </a:r>
            <a:endParaRPr lang="en-US" altLang="zh-CN" dirty="0" smtClean="0"/>
          </a:p>
          <a:p>
            <a:pPr marL="1588" indent="0" eaLnBrk="1" hangingPunct="1">
              <a:lnSpc>
                <a:spcPct val="100000"/>
              </a:lnSpc>
              <a:buSzPct val="120000"/>
              <a:buNone/>
            </a:pPr>
            <a:r>
              <a:rPr lang="zh-CN" altLang="en-US" sz="2400" dirty="0" smtClean="0">
                <a:solidFill>
                  <a:schemeClr val="hlink"/>
                </a:solidFill>
              </a:rPr>
              <a:t>     好斗绝非</a:t>
            </a:r>
            <a:r>
              <a:rPr lang="zh-CN" altLang="en-US" sz="2400" dirty="0">
                <a:solidFill>
                  <a:schemeClr val="hlink"/>
                </a:solidFill>
              </a:rPr>
              <a:t>男性才具有的特征</a:t>
            </a:r>
            <a:r>
              <a:rPr lang="zh-CN" altLang="en-US" sz="2400" dirty="0" smtClean="0">
                <a:solidFill>
                  <a:schemeClr val="hlink"/>
                </a:solidFill>
              </a:rPr>
              <a:t>。</a:t>
            </a:r>
            <a:endParaRPr lang="en-US" altLang="zh-CN" sz="2800" i="1" dirty="0" smtClean="0"/>
          </a:p>
          <a:p>
            <a:pPr marL="179388" indent="-177800" eaLnBrk="1" hangingPunct="1">
              <a:lnSpc>
                <a:spcPct val="100000"/>
              </a:lnSpc>
              <a:buSzPct val="120000"/>
              <a:buFont typeface="Arial" charset="0"/>
              <a:buNone/>
            </a:pPr>
            <a:r>
              <a:rPr lang="en-US" altLang="zh-CN" sz="2800" dirty="0" smtClean="0"/>
              <a:t>2. Her generosity is one of her most pleasing traits.</a:t>
            </a:r>
            <a:endParaRPr lang="zh-CN" altLang="en-US" sz="2800" dirty="0" smtClean="0"/>
          </a:p>
          <a:p>
            <a:pPr marL="179388" indent="-177800" eaLnBrk="1" hangingPunct="1">
              <a:lnSpc>
                <a:spcPct val="100000"/>
              </a:lnSpc>
              <a:spcBef>
                <a:spcPct val="50000"/>
              </a:spcBef>
              <a:buSzPct val="50000"/>
              <a:buFont typeface="Wingdings" pitchFamily="2" charset="2"/>
              <a:buNone/>
            </a:pPr>
            <a:r>
              <a:rPr lang="zh-CN" altLang="en-US" sz="2400" dirty="0" smtClean="0">
                <a:solidFill>
                  <a:schemeClr val="hlink"/>
                </a:solidFill>
              </a:rPr>
              <a:t>     慷慨大方是她最讨人喜欢的性格特点之一。</a:t>
            </a: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23554" name="Picture 2"/>
          <p:cNvPicPr>
            <a:picLocks noChangeAspect="1" noChangeArrowheads="1"/>
          </p:cNvPicPr>
          <p:nvPr/>
        </p:nvPicPr>
        <p:blipFill>
          <a:blip r:embed="rId4" cstate="print"/>
          <a:srcRect/>
          <a:stretch>
            <a:fillRect/>
          </a:stretch>
        </p:blipFill>
        <p:spPr bwMode="auto">
          <a:xfrm>
            <a:off x="1485900" y="823913"/>
            <a:ext cx="723900" cy="276225"/>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3655" y="1173191"/>
            <a:ext cx="8787817" cy="5495027"/>
          </a:xfrm>
          <a:prstGeom prst="rect">
            <a:avLst/>
          </a:prstGeom>
          <a:noFill/>
          <a:ln>
            <a:miter lim="800000"/>
            <a:headEnd/>
            <a:tailEnd/>
          </a:ln>
        </p:spPr>
        <p:txBody>
          <a:bodyPr/>
          <a:lstStyle/>
          <a:p>
            <a:pPr marL="0" indent="0" algn="just">
              <a:lnSpc>
                <a:spcPct val="125000"/>
              </a:lnSpc>
              <a:buNone/>
              <a:tabLst>
                <a:tab pos="177800" algn="l"/>
                <a:tab pos="808038" algn="l"/>
              </a:tabLst>
            </a:pPr>
            <a:r>
              <a:rPr lang="en-US" altLang="zh-CN" sz="1800" dirty="0" smtClean="0">
                <a:solidFill>
                  <a:srgbClr val="0070C0"/>
                </a:solidFill>
                <a:latin typeface="Times New Roman" pitchFamily="18" charset="0"/>
              </a:rPr>
              <a:t>4</a:t>
            </a:r>
            <a:r>
              <a:rPr lang="en-US" altLang="zh-CN" sz="2600" dirty="0" smtClean="0"/>
              <a:t> </a:t>
            </a:r>
            <a:r>
              <a:rPr lang="en-US" altLang="zh-CN" sz="2500" spc="-40" dirty="0" smtClean="0"/>
              <a:t>As we know, most people enjoy chocolate. </a:t>
            </a:r>
            <a:r>
              <a:rPr lang="en-US" altLang="zh-CN" sz="2500" spc="-40" dirty="0" smtClean="0">
                <a:hlinkClick r:id="rId3" action="ppaction://hlinksldjump"/>
              </a:rPr>
              <a:t>But what accounts for its </a:t>
            </a:r>
            <a:r>
              <a:rPr lang="en-US" altLang="zh-CN" sz="2500" dirty="0" smtClean="0">
                <a:hlinkClick r:id="rId3" action="ppaction://hlinksldjump"/>
              </a:rPr>
              <a:t>amazing popularity or even the properties that have made millions of people confess to being chocaholics?</a:t>
            </a:r>
            <a:r>
              <a:rPr lang="en-US" altLang="zh-CN" sz="2500" dirty="0" smtClean="0"/>
              <a:t> Around 40 per cent of </a:t>
            </a:r>
            <a:r>
              <a:rPr lang="en-US" altLang="zh-CN" sz="2500" spc="-60" dirty="0" smtClean="0"/>
              <a:t>women and 15 per cent of men </a:t>
            </a:r>
            <a:r>
              <a:rPr lang="en-US" altLang="zh-CN" sz="2500" spc="-60" dirty="0"/>
              <a:t>admit to having </a:t>
            </a:r>
            <a:r>
              <a:rPr lang="en-US" altLang="zh-CN" sz="2500" spc="-60" dirty="0" smtClean="0"/>
              <a:t>a very strong feeling </a:t>
            </a:r>
            <a:r>
              <a:rPr lang="en-US" altLang="zh-CN" sz="2500" dirty="0" smtClean="0"/>
              <a:t>of wanting chocolate, especially in the late afternoon and evening. Most of them would agree they have a </a:t>
            </a:r>
            <a:r>
              <a:rPr lang="en-US" altLang="zh-CN" sz="2500" dirty="0" smtClean="0">
                <a:hlinkClick r:id="rId4" action="ppaction://hlinksldjump"/>
              </a:rPr>
              <a:t>“sweet tooth</a:t>
            </a:r>
            <a:r>
              <a:rPr lang="en-US" altLang="zh-CN" sz="2500" dirty="0" smtClean="0"/>
              <a:t>”. Scientists know that it can be </a:t>
            </a:r>
            <a:r>
              <a:rPr lang="en-US" altLang="zh-CN" sz="2500" dirty="0" smtClean="0">
                <a:hlinkClick r:id="rId5" action="ppaction://hlinksldjump"/>
              </a:rPr>
              <a:t>inherited</a:t>
            </a:r>
            <a:r>
              <a:rPr lang="en-US" altLang="zh-CN" sz="2500" dirty="0" smtClean="0"/>
              <a:t> from our parents and this has been proved in laboratory experiments with mice. </a:t>
            </a:r>
            <a:r>
              <a:rPr lang="en-US" altLang="zh-CN" sz="2500" dirty="0"/>
              <a:t>If a parent </a:t>
            </a:r>
            <a:r>
              <a:rPr lang="en-US" altLang="zh-CN" sz="2500" dirty="0" smtClean="0"/>
              <a:t>likes chocolate</a:t>
            </a:r>
            <a:r>
              <a:rPr lang="en-US" altLang="zh-CN" sz="2500" dirty="0"/>
              <a:t>, so does the child</a:t>
            </a:r>
            <a:r>
              <a:rPr lang="en-US" altLang="zh-CN" sz="2500" spc="-40" dirty="0" smtClean="0"/>
              <a:t>. This </a:t>
            </a:r>
            <a:r>
              <a:rPr lang="en-US" altLang="zh-CN" sz="2500" spc="-40" dirty="0" smtClean="0">
                <a:hlinkClick r:id="rId6" action="ppaction://hlinksldjump"/>
              </a:rPr>
              <a:t>genetic</a:t>
            </a:r>
            <a:r>
              <a:rPr lang="en-US" altLang="zh-CN" sz="2500" spc="-40" dirty="0" smtClean="0"/>
              <a:t> </a:t>
            </a:r>
            <a:r>
              <a:rPr lang="en-US" altLang="zh-CN" sz="2500" spc="-40" dirty="0" smtClean="0">
                <a:hlinkClick r:id="rId7" action="ppaction://hlinksldjump"/>
              </a:rPr>
              <a:t>trait</a:t>
            </a:r>
            <a:r>
              <a:rPr lang="en-US" altLang="zh-CN" sz="2500" spc="-40" dirty="0" smtClean="0"/>
              <a:t> makes us prefer to eat </a:t>
            </a:r>
            <a:r>
              <a:rPr lang="en-US" altLang="zh-CN" sz="2500" dirty="0" smtClean="0"/>
              <a:t>things with a sweet taste.</a:t>
            </a:r>
            <a:endParaRPr lang="zh-CN" altLang="en-US" sz="2500" dirty="0" smtClean="0"/>
          </a:p>
          <a:p>
            <a:pPr marL="1530350" lvl="2" indent="-95250" algn="dist">
              <a:buFont typeface="Arial" charset="0"/>
              <a:buNone/>
              <a:tabLst>
                <a:tab pos="177800" algn="l"/>
                <a:tab pos="808038" algn="l"/>
              </a:tabLst>
            </a:pPr>
            <a:endParaRPr lang="en-US" altLang="zh-CN" sz="2600" b="1" dirty="0" smtClean="0"/>
          </a:p>
          <a:p>
            <a:pPr marL="534988" lvl="1" indent="271463" eaLnBrk="1" hangingPunct="1">
              <a:buSzPct val="50000"/>
              <a:buFont typeface="Wingdings" pitchFamily="2" charset="2"/>
              <a:buNone/>
              <a:tabLst>
                <a:tab pos="177800" algn="l"/>
                <a:tab pos="808038" algn="l"/>
              </a:tabLst>
            </a:pPr>
            <a:endParaRPr lang="zh-CN" altLang="en-US" sz="2600" dirty="0" smtClean="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8" action="ppaction://hlinkfile"/>
          </p:cNvPr>
          <p:cNvPicPr>
            <a:picLocks noChangeAspect="1" noChangeArrowheads="1"/>
          </p:cNvPicPr>
          <p:nvPr/>
        </p:nvPicPr>
        <p:blipFill>
          <a:blip r:embed="rId9" cstate="print"/>
          <a:srcRect/>
          <a:stretch>
            <a:fillRect/>
          </a:stretch>
        </p:blipFill>
        <p:spPr bwMode="auto">
          <a:xfrm>
            <a:off x="8486956" y="658118"/>
            <a:ext cx="476250" cy="533400"/>
          </a:xfrm>
          <a:prstGeom prst="rect">
            <a:avLst/>
          </a:prstGeom>
          <a:noFill/>
          <a:ln w="9525">
            <a:noFill/>
            <a:miter lim="800000"/>
            <a:headEnd/>
            <a:tailEnd/>
          </a:ln>
        </p:spPr>
      </p:pic>
      <p:pic>
        <p:nvPicPr>
          <p:cNvPr id="6153" name="图片 10">
            <a:hlinkClick r:id="rId10" action="ppaction://hlinksldjump"/>
          </p:cNvPr>
          <p:cNvPicPr>
            <a:picLocks noChangeAspect="1"/>
          </p:cNvPicPr>
          <p:nvPr/>
        </p:nvPicPr>
        <p:blipFill>
          <a:blip r:embed="rId11" cstate="print"/>
          <a:srcRect/>
          <a:stretch>
            <a:fillRect/>
          </a:stretch>
        </p:blipFill>
        <p:spPr bwMode="auto">
          <a:xfrm>
            <a:off x="8072749" y="6092825"/>
            <a:ext cx="879475" cy="539750"/>
          </a:xfrm>
          <a:prstGeom prst="rect">
            <a:avLst/>
          </a:prstGeom>
          <a:noFill/>
          <a:ln w="9525">
            <a:noFill/>
            <a:miter lim="800000"/>
            <a:headEnd/>
            <a:tailEnd/>
          </a:ln>
        </p:spPr>
      </p:pic>
      <p:pic>
        <p:nvPicPr>
          <p:cNvPr id="9" name="图片 6" descr="Home">
            <a:hlinkClick r:id="rId12" action="ppaction://hlinksldjump"/>
          </p:cNvPr>
          <p:cNvPicPr>
            <a:picLocks noChangeAspect="1" noChangeArrowheads="1"/>
          </p:cNvPicPr>
          <p:nvPr/>
        </p:nvPicPr>
        <p:blipFill>
          <a:blip r:embed="rId13"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14" action="ppaction://hlinksldjump"/>
          </p:cNvPr>
          <p:cNvPicPr>
            <a:picLocks noChangeAspect="1" noChangeArrowheads="1"/>
          </p:cNvPicPr>
          <p:nvPr/>
        </p:nvPicPr>
        <p:blipFill>
          <a:blip r:embed="rId15"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62278"/>
            <a:ext cx="8806300" cy="6031820"/>
          </a:xfrm>
          <a:prstGeom prst="rect">
            <a:avLst/>
          </a:prstGeom>
          <a:noFill/>
          <a:ln>
            <a:miter lim="800000"/>
            <a:headEnd/>
            <a:tailEnd/>
          </a:ln>
        </p:spPr>
        <p:txBody>
          <a:bodyPr/>
          <a:lstStyle/>
          <a:p>
            <a:pPr marL="179388" indent="-177800" eaLnBrk="1" hangingPunct="1">
              <a:lnSpc>
                <a:spcPct val="100000"/>
              </a:lnSpc>
              <a:buSzPct val="120000"/>
              <a:buFont typeface="Arial" charset="0"/>
              <a:buNone/>
            </a:pPr>
            <a:r>
              <a:rPr lang="en-US" altLang="zh-CN" sz="3200" b="1" dirty="0" smtClean="0"/>
              <a:t>release</a:t>
            </a:r>
            <a:r>
              <a:rPr lang="en-US" altLang="zh-CN" dirty="0" smtClean="0"/>
              <a:t>                      </a:t>
            </a:r>
            <a:r>
              <a:rPr lang="en-US" altLang="zh-CN" sz="2800" i="1" dirty="0" smtClean="0">
                <a:solidFill>
                  <a:srgbClr val="990000"/>
                </a:solidFill>
              </a:rPr>
              <a:t>vt.</a:t>
            </a:r>
            <a:endParaRPr lang="en-US" altLang="zh-CN" sz="2800" dirty="0" smtClean="0">
              <a:solidFill>
                <a:srgbClr val="990000"/>
              </a:solidFill>
            </a:endParaRPr>
          </a:p>
          <a:p>
            <a:pPr marL="361950" indent="-360363" algn="just" eaLnBrk="1" hangingPunct="1">
              <a:lnSpc>
                <a:spcPct val="100000"/>
              </a:lnSpc>
              <a:buSzPct val="120000"/>
              <a:buFont typeface="Arial" charset="0"/>
              <a:buNone/>
            </a:pPr>
            <a:r>
              <a:rPr lang="en-US" altLang="zh-CN" sz="2800" b="1" dirty="0" smtClean="0"/>
              <a:t>1. </a:t>
            </a:r>
            <a:r>
              <a:rPr lang="en-US" altLang="zh-CN" dirty="0">
                <a:ea typeface="宋体" charset="-122"/>
              </a:rPr>
              <a:t>to </a:t>
            </a:r>
            <a:r>
              <a:rPr lang="en-US" altLang="en-US" dirty="0">
                <a:ea typeface="宋体" charset="-122"/>
              </a:rPr>
              <a:t>let a substance </a:t>
            </a:r>
            <a:r>
              <a:rPr lang="en-US" altLang="en-US" sz="2800" dirty="0" smtClean="0">
                <a:ea typeface="宋体" charset="-122"/>
              </a:rPr>
              <a:t>or energy spread into the</a:t>
            </a:r>
            <a:r>
              <a:rPr lang="en-US" altLang="zh-CN" sz="2800" dirty="0" smtClean="0"/>
              <a:t> </a:t>
            </a:r>
            <a:r>
              <a:rPr lang="en-US" altLang="en-US" sz="2800" dirty="0" smtClean="0">
                <a:ea typeface="宋体" charset="-122"/>
              </a:rPr>
              <a:t>area or atmosphere around it, esp. as part</a:t>
            </a:r>
            <a:r>
              <a:rPr lang="en-US" altLang="zh-CN" sz="2800" dirty="0" smtClean="0"/>
              <a:t> </a:t>
            </a:r>
            <a:r>
              <a:rPr lang="en-US" altLang="en-US" sz="2800" dirty="0" smtClean="0">
                <a:ea typeface="宋体" charset="-122"/>
              </a:rPr>
              <a:t>of a chemical reaction</a:t>
            </a:r>
            <a:r>
              <a:rPr lang="en-US" altLang="zh-CN" sz="2400" dirty="0" smtClean="0">
                <a:solidFill>
                  <a:schemeClr val="hlink"/>
                </a:solidFill>
              </a:rPr>
              <a:t> </a:t>
            </a:r>
            <a:r>
              <a:rPr lang="zh-CN" altLang="en-US" sz="2400" dirty="0" smtClean="0">
                <a:solidFill>
                  <a:schemeClr val="hlink"/>
                </a:solidFill>
              </a:rPr>
              <a:t>（</a:t>
            </a:r>
            <a:r>
              <a:rPr lang="en-US" altLang="zh-CN" sz="2400" dirty="0" smtClean="0">
                <a:solidFill>
                  <a:schemeClr val="hlink"/>
                </a:solidFill>
              </a:rPr>
              <a:t>尤</a:t>
            </a:r>
            <a:r>
              <a:rPr lang="zh-CN" altLang="en-US" sz="2400" dirty="0" smtClean="0">
                <a:solidFill>
                  <a:schemeClr val="hlink"/>
                </a:solidFill>
              </a:rPr>
              <a:t>指化学反应中</a:t>
            </a:r>
            <a:r>
              <a:rPr lang="en-US" altLang="en-US" sz="2400" dirty="0" smtClean="0">
                <a:solidFill>
                  <a:schemeClr val="hlink"/>
                </a:solidFill>
                <a:ea typeface="宋体" charset="-122"/>
              </a:rPr>
              <a:t>）</a:t>
            </a:r>
            <a:r>
              <a:rPr lang="en-US" altLang="zh-CN" sz="2400" dirty="0" smtClean="0">
                <a:solidFill>
                  <a:schemeClr val="hlink"/>
                </a:solidFill>
              </a:rPr>
              <a:t>释</a:t>
            </a:r>
            <a:r>
              <a:rPr lang="zh-CN" altLang="en-US" sz="2400" dirty="0" smtClean="0">
                <a:solidFill>
                  <a:schemeClr val="hlink"/>
                </a:solidFill>
              </a:rPr>
              <a:t>放（物质</a:t>
            </a:r>
            <a:r>
              <a:rPr lang="en-US" altLang="zh-CN" sz="2400" dirty="0" smtClean="0">
                <a:solidFill>
                  <a:schemeClr val="hlink"/>
                </a:solidFill>
              </a:rPr>
              <a:t>或</a:t>
            </a:r>
            <a:r>
              <a:rPr lang="zh-CN" altLang="en-US" sz="2400" dirty="0" smtClean="0">
                <a:solidFill>
                  <a:schemeClr val="hlink"/>
                </a:solidFill>
              </a:rPr>
              <a:t>能量）</a:t>
            </a:r>
            <a:endParaRPr lang="en-US" altLang="zh-CN" sz="2400" dirty="0" smtClean="0">
              <a:solidFill>
                <a:schemeClr val="hlink"/>
              </a:solidFill>
            </a:endParaRPr>
          </a:p>
          <a:p>
            <a:pPr marL="361950" indent="-360363" algn="just" eaLnBrk="1" hangingPunct="1">
              <a:lnSpc>
                <a:spcPct val="100000"/>
              </a:lnSpc>
              <a:buSzPct val="120000"/>
              <a:buFont typeface="Arial" charset="0"/>
              <a:buNone/>
            </a:pPr>
            <a:endParaRPr lang="zh-CN" altLang="en-US" sz="400" dirty="0" smtClean="0">
              <a:solidFill>
                <a:schemeClr val="hlink"/>
              </a:solidFill>
            </a:endParaRPr>
          </a:p>
          <a:p>
            <a:pPr marL="361950" indent="-360363" algn="just" eaLnBrk="1" hangingPunct="1">
              <a:lnSpc>
                <a:spcPct val="100000"/>
              </a:lnSpc>
              <a:buSzPct val="120000"/>
              <a:buNone/>
            </a:pPr>
            <a:r>
              <a:rPr lang="en-US" altLang="zh-CN" sz="2800" b="1" dirty="0" smtClean="0"/>
              <a:t>2</a:t>
            </a:r>
            <a:r>
              <a:rPr lang="en-US" altLang="zh-CN" sz="2800" b="1" spc="-30" dirty="0" smtClean="0"/>
              <a:t>. </a:t>
            </a:r>
            <a:r>
              <a:rPr lang="en-US" altLang="zh-CN" dirty="0">
                <a:ea typeface="宋体" charset="-122"/>
              </a:rPr>
              <a:t>to </a:t>
            </a:r>
            <a:r>
              <a:rPr lang="en-US" altLang="en-US" sz="2800" spc="-30" dirty="0" smtClean="0">
                <a:ea typeface="宋体" charset="-122"/>
              </a:rPr>
              <a:t>let sb. leave a place where they have</a:t>
            </a:r>
            <a:r>
              <a:rPr lang="en-US" altLang="zh-CN" sz="2800" spc="-30" dirty="0" smtClean="0"/>
              <a:t> </a:t>
            </a:r>
            <a:r>
              <a:rPr lang="en-US" altLang="en-US" sz="2800" spc="-30" dirty="0" smtClean="0">
                <a:ea typeface="宋体" charset="-122"/>
              </a:rPr>
              <a:t>been kept </a:t>
            </a:r>
            <a:r>
              <a:rPr lang="en-US" altLang="zh-CN" sz="2400" spc="-30" dirty="0" smtClean="0">
                <a:solidFill>
                  <a:schemeClr val="hlink"/>
                </a:solidFill>
              </a:rPr>
              <a:t>释</a:t>
            </a:r>
            <a:r>
              <a:rPr lang="zh-CN" altLang="en-US" sz="2400" spc="-30" dirty="0" smtClean="0">
                <a:solidFill>
                  <a:schemeClr val="hlink"/>
                </a:solidFill>
              </a:rPr>
              <a:t>放；放出</a:t>
            </a:r>
            <a:endParaRPr lang="en-US" altLang="zh-CN" sz="2400" spc="-30" dirty="0" smtClean="0">
              <a:solidFill>
                <a:schemeClr val="hlink"/>
              </a:solidFill>
            </a:endParaRPr>
          </a:p>
          <a:p>
            <a:pPr marL="361950" indent="-360363" algn="just" eaLnBrk="1" hangingPunct="1">
              <a:lnSpc>
                <a:spcPct val="100000"/>
              </a:lnSpc>
              <a:buSzPct val="120000"/>
              <a:buFont typeface="Arial" charset="0"/>
              <a:buNone/>
            </a:pPr>
            <a:endParaRPr lang="zh-CN" altLang="en-US" sz="400" spc="-30" dirty="0" smtClean="0">
              <a:solidFill>
                <a:schemeClr val="hlink"/>
              </a:solidFill>
            </a:endParaRPr>
          </a:p>
          <a:p>
            <a:pPr marL="361950" indent="-360363" algn="just" eaLnBrk="1" hangingPunct="1">
              <a:lnSpc>
                <a:spcPct val="100000"/>
              </a:lnSpc>
              <a:buSzPct val="120000"/>
              <a:buNone/>
            </a:pPr>
            <a:r>
              <a:rPr lang="en-US" altLang="zh-CN" b="1" dirty="0" smtClean="0"/>
              <a:t>3. </a:t>
            </a:r>
            <a:r>
              <a:rPr lang="en-US" altLang="zh-CN" dirty="0">
                <a:ea typeface="宋体" charset="-122"/>
              </a:rPr>
              <a:t>to </a:t>
            </a:r>
            <a:r>
              <a:rPr lang="en-US" altLang="zh-CN" sz="2800" dirty="0" smtClean="0"/>
              <a:t>let news or official information be known and printed </a:t>
            </a:r>
            <a:r>
              <a:rPr lang="zh-CN" altLang="en-US" sz="2400" dirty="0" smtClean="0">
                <a:solidFill>
                  <a:schemeClr val="hlink"/>
                </a:solidFill>
              </a:rPr>
              <a:t>发布；公开发表</a:t>
            </a:r>
            <a:endParaRPr lang="en-US" altLang="zh-CN" sz="2400" dirty="0" smtClean="0">
              <a:solidFill>
                <a:schemeClr val="hlink"/>
              </a:solidFill>
            </a:endParaRPr>
          </a:p>
          <a:p>
            <a:pPr marL="361950" indent="-360363" algn="just" eaLnBrk="1" hangingPunct="1">
              <a:lnSpc>
                <a:spcPct val="100000"/>
              </a:lnSpc>
              <a:buSzPct val="120000"/>
              <a:buFont typeface="Arial" charset="0"/>
              <a:buNone/>
            </a:pPr>
            <a:endParaRPr lang="zh-CN" altLang="en-US" sz="400" dirty="0" smtClean="0">
              <a:solidFill>
                <a:schemeClr val="hlink"/>
              </a:solidFill>
            </a:endParaRPr>
          </a:p>
          <a:p>
            <a:pPr marL="361950" indent="-360363" algn="just" eaLnBrk="1" hangingPunct="1">
              <a:lnSpc>
                <a:spcPct val="100000"/>
              </a:lnSpc>
              <a:buSzPct val="120000"/>
              <a:buNone/>
            </a:pPr>
            <a:r>
              <a:rPr lang="en-US" altLang="zh-CN" b="1" dirty="0" smtClean="0"/>
              <a:t>4. </a:t>
            </a:r>
            <a:r>
              <a:rPr lang="en-US" altLang="zh-CN" dirty="0">
                <a:ea typeface="宋体" charset="-122"/>
              </a:rPr>
              <a:t>to </a:t>
            </a:r>
            <a:r>
              <a:rPr lang="en-US" altLang="zh-CN" sz="2800" dirty="0" smtClean="0"/>
              <a:t>express or get rid of feelings such as anger or worry </a:t>
            </a:r>
            <a:r>
              <a:rPr lang="zh-CN" altLang="en-US" sz="2400" dirty="0" smtClean="0">
                <a:solidFill>
                  <a:schemeClr val="hlink"/>
                </a:solidFill>
              </a:rPr>
              <a:t>表达；发泄</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24578" name="Picture 2"/>
          <p:cNvPicPr>
            <a:picLocks noChangeAspect="1" noChangeArrowheads="1"/>
          </p:cNvPicPr>
          <p:nvPr/>
        </p:nvPicPr>
        <p:blipFill>
          <a:blip r:embed="rId4" cstate="print"/>
          <a:srcRect/>
          <a:stretch>
            <a:fillRect/>
          </a:stretch>
        </p:blipFill>
        <p:spPr bwMode="auto">
          <a:xfrm>
            <a:off x="2057400" y="833438"/>
            <a:ext cx="838200" cy="276225"/>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1550" y="665890"/>
            <a:ext cx="8782341" cy="5905500"/>
          </a:xfrm>
          <a:prstGeom prst="rect">
            <a:avLst/>
          </a:prstGeom>
          <a:noFill/>
          <a:ln>
            <a:miter lim="800000"/>
            <a:headEnd/>
            <a:tailEnd/>
          </a:ln>
        </p:spPr>
        <p:txBody>
          <a:bodyPr/>
          <a:lstStyle/>
          <a:p>
            <a:pPr marL="0" indent="1588" algn="just" eaLnBrk="1" hangingPunct="1">
              <a:buSzPct val="120000"/>
              <a:buFont typeface="Arial" charset="0"/>
              <a:buNone/>
            </a:pPr>
            <a:r>
              <a:rPr lang="en-US" altLang="zh-CN" sz="2800" b="1" dirty="0" smtClean="0">
                <a:solidFill>
                  <a:schemeClr val="accent6">
                    <a:lumMod val="50000"/>
                  </a:schemeClr>
                </a:solidFill>
              </a:rPr>
              <a:t>Work in pairs. Figure out the meanings of </a:t>
            </a:r>
            <a:r>
              <a:rPr lang="en-US" altLang="zh-CN" sz="2800" b="1" i="1" dirty="0" smtClean="0">
                <a:solidFill>
                  <a:schemeClr val="accent6">
                    <a:lumMod val="50000"/>
                  </a:schemeClr>
                </a:solidFill>
              </a:rPr>
              <a:t>release</a:t>
            </a:r>
            <a:r>
              <a:rPr lang="en-US" altLang="zh-CN" sz="2800" b="1" dirty="0" smtClean="0">
                <a:solidFill>
                  <a:schemeClr val="accent6">
                    <a:lumMod val="50000"/>
                  </a:schemeClr>
                </a:solidFill>
              </a:rPr>
              <a:t> in each sentence. Match its usage with the meaning.</a:t>
            </a:r>
          </a:p>
          <a:p>
            <a:pPr marL="0" indent="1588" algn="just" eaLnBrk="1" hangingPunct="1">
              <a:buSzPct val="120000"/>
              <a:buFont typeface="Arial" charset="0"/>
              <a:buNone/>
            </a:pPr>
            <a:r>
              <a:rPr lang="en-US" altLang="zh-CN" sz="2800" b="1" dirty="0" smtClean="0">
                <a:solidFill>
                  <a:schemeClr val="accent6">
                    <a:lumMod val="50000"/>
                  </a:schemeClr>
                </a:solidFill>
              </a:rPr>
              <a:t>1</a:t>
            </a:r>
            <a:r>
              <a:rPr lang="en-US" altLang="zh-CN" sz="2800" b="1" dirty="0" smtClean="0"/>
              <a:t> </a:t>
            </a:r>
            <a:r>
              <a:rPr lang="zh-CN" altLang="en-US" sz="2400" dirty="0" smtClean="0">
                <a:solidFill>
                  <a:schemeClr val="hlink"/>
                </a:solidFill>
              </a:rPr>
              <a:t>释放；放出；</a:t>
            </a:r>
            <a:r>
              <a:rPr lang="en-US" altLang="zh-CN" sz="2800" b="1" dirty="0" smtClean="0">
                <a:solidFill>
                  <a:schemeClr val="accent6">
                    <a:lumMod val="50000"/>
                  </a:schemeClr>
                </a:solidFill>
              </a:rPr>
              <a:t>2</a:t>
            </a:r>
            <a:r>
              <a:rPr lang="en-US" altLang="zh-CN" sz="2800" b="1" dirty="0" smtClean="0"/>
              <a:t> </a:t>
            </a:r>
            <a:r>
              <a:rPr lang="zh-CN" altLang="en-US" sz="2400" dirty="0" smtClean="0">
                <a:solidFill>
                  <a:schemeClr val="hlink"/>
                </a:solidFill>
              </a:rPr>
              <a:t>发布；公开发表</a:t>
            </a:r>
            <a:endParaRPr lang="en-US" altLang="zh-CN" sz="2400" dirty="0" smtClean="0">
              <a:solidFill>
                <a:schemeClr val="hlink"/>
              </a:solidFill>
            </a:endParaRPr>
          </a:p>
          <a:p>
            <a:pPr marL="0" indent="1588" algn="just" eaLnBrk="1" hangingPunct="1">
              <a:buSzPct val="120000"/>
              <a:buFont typeface="Arial" charset="0"/>
              <a:buNone/>
            </a:pPr>
            <a:r>
              <a:rPr lang="en-US" altLang="zh-CN" sz="2800" b="1" dirty="0" smtClean="0">
                <a:solidFill>
                  <a:schemeClr val="accent6">
                    <a:lumMod val="50000"/>
                  </a:schemeClr>
                </a:solidFill>
              </a:rPr>
              <a:t>3</a:t>
            </a:r>
            <a:r>
              <a:rPr lang="en-US" altLang="zh-CN" sz="2800" b="1" dirty="0" smtClean="0"/>
              <a:t> </a:t>
            </a:r>
            <a:r>
              <a:rPr lang="zh-CN" altLang="en-US" sz="2400" dirty="0" smtClean="0">
                <a:solidFill>
                  <a:schemeClr val="hlink"/>
                </a:solidFill>
              </a:rPr>
              <a:t>表达；发泄；</a:t>
            </a:r>
            <a:r>
              <a:rPr lang="en-US" altLang="zh-CN" sz="2800" b="1" dirty="0" smtClean="0">
                <a:solidFill>
                  <a:schemeClr val="accent6">
                    <a:lumMod val="50000"/>
                  </a:schemeClr>
                </a:solidFill>
              </a:rPr>
              <a:t>4 </a:t>
            </a:r>
            <a:r>
              <a:rPr lang="zh-CN" altLang="en-US" sz="2400" dirty="0" smtClean="0">
                <a:solidFill>
                  <a:schemeClr val="hlink"/>
                </a:solidFill>
              </a:rPr>
              <a:t>释放（化学品）</a:t>
            </a:r>
            <a:r>
              <a:rPr lang="en-US" altLang="zh-CN" sz="2400" dirty="0" smtClean="0">
                <a:solidFill>
                  <a:schemeClr val="hlink"/>
                </a:solidFill>
              </a:rPr>
              <a:t> </a:t>
            </a:r>
          </a:p>
          <a:p>
            <a:pPr marL="515938" indent="-514350" algn="just" eaLnBrk="1" hangingPunct="1">
              <a:buSzPct val="100000"/>
              <a:buFont typeface="+mj-lt"/>
              <a:buAutoNum type="arabicPeriod"/>
            </a:pPr>
            <a:r>
              <a:rPr lang="en-US" altLang="zh-CN" sz="2800" dirty="0" smtClean="0"/>
              <a:t>The names of the delegates were not released to the press.  (      )</a:t>
            </a:r>
          </a:p>
          <a:p>
            <a:pPr marL="515938" indent="-514350" algn="just" eaLnBrk="1" hangingPunct="1">
              <a:buSzPct val="100000"/>
              <a:buFont typeface="+mj-lt"/>
              <a:buAutoNum type="arabicPeriod"/>
            </a:pPr>
            <a:r>
              <a:rPr lang="en-US" altLang="zh-CN" sz="2800" dirty="0" smtClean="0"/>
              <a:t>Physical exercise is a good way of releasing tension.  </a:t>
            </a:r>
            <a:r>
              <a:rPr lang="en-US" altLang="zh-CN" dirty="0" smtClean="0"/>
              <a:t>(      )</a:t>
            </a:r>
            <a:endParaRPr lang="en-US" altLang="zh-CN" sz="2800" dirty="0" smtClean="0"/>
          </a:p>
          <a:p>
            <a:pPr marL="515938" indent="-514350" algn="just" eaLnBrk="1" hangingPunct="1">
              <a:buSzPct val="100000"/>
              <a:buFont typeface="+mj-lt"/>
              <a:buAutoNum type="arabicPeriod"/>
            </a:pPr>
            <a:r>
              <a:rPr lang="en-US" altLang="zh-CN" sz="2800" dirty="0" smtClean="0"/>
              <a:t>It is dangerous to release radioactive matter into the environment. </a:t>
            </a:r>
            <a:r>
              <a:rPr lang="en-US" altLang="zh-CN" dirty="0" smtClean="0"/>
              <a:t>(      )</a:t>
            </a:r>
            <a:endParaRPr lang="en-US" altLang="zh-CN" sz="2800" dirty="0" smtClean="0"/>
          </a:p>
          <a:p>
            <a:pPr marL="515938" indent="-514350" algn="just" eaLnBrk="1" hangingPunct="1">
              <a:buSzPct val="100000"/>
              <a:buFont typeface="+mj-lt"/>
              <a:buAutoNum type="arabicPeriod"/>
            </a:pPr>
            <a:r>
              <a:rPr lang="en-US" altLang="zh-CN" sz="2800" spc="-80" dirty="0" smtClean="0"/>
              <a:t>He was released from a hospital last week after treatment </a:t>
            </a:r>
            <a:r>
              <a:rPr lang="en-US" altLang="zh-CN" sz="2800" dirty="0" smtClean="0"/>
              <a:t>for a disease. </a:t>
            </a:r>
            <a:r>
              <a:rPr lang="en-US" altLang="zh-CN" dirty="0" smtClean="0"/>
              <a:t>(      )</a:t>
            </a:r>
            <a:endParaRPr lang="zh-CN" altLang="en-US" dirty="0" smtClean="0"/>
          </a:p>
        </p:txBody>
      </p:sp>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08700"/>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63379"/>
            <a:ext cx="474663" cy="225425"/>
          </a:xfrm>
          <a:prstGeom prst="rect">
            <a:avLst/>
          </a:prstGeom>
          <a:noFill/>
          <a:ln w="9525">
            <a:noFill/>
            <a:miter lim="800000"/>
            <a:headEnd/>
            <a:tailEnd/>
          </a:ln>
        </p:spPr>
      </p:pic>
      <p:sp>
        <p:nvSpPr>
          <p:cNvPr id="11" name="Text Box 7"/>
          <p:cNvSpPr txBox="1">
            <a:spLocks noChangeAspect="1" noChangeArrowheads="1"/>
          </p:cNvSpPr>
          <p:nvPr/>
        </p:nvSpPr>
        <p:spPr bwMode="auto">
          <a:xfrm>
            <a:off x="1986353" y="2908624"/>
            <a:ext cx="431800" cy="523220"/>
          </a:xfrm>
          <a:prstGeom prst="rect">
            <a:avLst/>
          </a:prstGeom>
          <a:noFill/>
          <a:ln w="9525" algn="ctr">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altLang="zh-CN" sz="2800" b="1" i="0" u="none" strike="noStrike" kern="0" cap="none" spc="0" normalizeH="0" baseline="0" noProof="0" dirty="0" smtClean="0">
                <a:ln>
                  <a:noFill/>
                </a:ln>
                <a:solidFill>
                  <a:srgbClr val="990000"/>
                </a:solidFill>
                <a:effectLst/>
                <a:uLnTx/>
                <a:uFillTx/>
              </a:rPr>
              <a:t>2</a:t>
            </a:r>
          </a:p>
        </p:txBody>
      </p:sp>
      <p:sp>
        <p:nvSpPr>
          <p:cNvPr id="12" name="Text Box 7"/>
          <p:cNvSpPr txBox="1">
            <a:spLocks noChangeAspect="1" noChangeArrowheads="1"/>
          </p:cNvSpPr>
          <p:nvPr/>
        </p:nvSpPr>
        <p:spPr bwMode="auto">
          <a:xfrm>
            <a:off x="953210" y="3822106"/>
            <a:ext cx="431800" cy="523220"/>
          </a:xfrm>
          <a:prstGeom prst="rect">
            <a:avLst/>
          </a:prstGeom>
          <a:noFill/>
          <a:ln w="9525" algn="ctr">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altLang="zh-CN" sz="2800" b="1" i="0" u="none" strike="noStrike" kern="0" cap="none" spc="0" normalizeH="0" baseline="0" noProof="0" dirty="0" smtClean="0">
                <a:ln>
                  <a:noFill/>
                </a:ln>
                <a:solidFill>
                  <a:srgbClr val="990000"/>
                </a:solidFill>
                <a:effectLst/>
                <a:uLnTx/>
                <a:uFillTx/>
              </a:rPr>
              <a:t>3</a:t>
            </a:r>
          </a:p>
        </p:txBody>
      </p:sp>
      <p:sp>
        <p:nvSpPr>
          <p:cNvPr id="13" name="Text Box 7"/>
          <p:cNvSpPr txBox="1">
            <a:spLocks noChangeAspect="1" noChangeArrowheads="1"/>
          </p:cNvSpPr>
          <p:nvPr/>
        </p:nvSpPr>
        <p:spPr bwMode="auto">
          <a:xfrm>
            <a:off x="2983202" y="4714567"/>
            <a:ext cx="431800" cy="523220"/>
          </a:xfrm>
          <a:prstGeom prst="rect">
            <a:avLst/>
          </a:prstGeom>
          <a:noFill/>
          <a:ln w="9525" algn="ctr">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altLang="zh-CN" sz="2800" b="1" i="0" u="none" strike="noStrike" kern="0" cap="none" spc="0" normalizeH="0" baseline="0" noProof="0" dirty="0" smtClean="0">
                <a:ln>
                  <a:noFill/>
                </a:ln>
                <a:solidFill>
                  <a:srgbClr val="990000"/>
                </a:solidFill>
                <a:effectLst/>
                <a:uLnTx/>
                <a:uFillTx/>
              </a:rPr>
              <a:t>4</a:t>
            </a:r>
          </a:p>
        </p:txBody>
      </p:sp>
      <p:sp>
        <p:nvSpPr>
          <p:cNvPr id="14" name="Text Box 7"/>
          <p:cNvSpPr txBox="1">
            <a:spLocks noChangeAspect="1" noChangeArrowheads="1"/>
          </p:cNvSpPr>
          <p:nvPr/>
        </p:nvSpPr>
        <p:spPr bwMode="auto">
          <a:xfrm>
            <a:off x="2940172" y="5612358"/>
            <a:ext cx="431800" cy="523220"/>
          </a:xfrm>
          <a:prstGeom prst="rect">
            <a:avLst/>
          </a:prstGeom>
          <a:noFill/>
          <a:ln w="9525" algn="ctr">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altLang="zh-CN" sz="2800" b="1" i="0" u="none" strike="noStrike" kern="0" cap="none" spc="0" normalizeH="0" baseline="0" noProof="0" dirty="0" smtClean="0">
                <a:ln>
                  <a:noFill/>
                </a:ln>
                <a:solidFill>
                  <a:srgbClr val="990000"/>
                </a:solidFill>
                <a:effectLst/>
                <a:uLnTx/>
                <a:uFillTx/>
              </a:rPr>
              <a:t>1</a:t>
            </a:r>
          </a:p>
        </p:txBody>
      </p:sp>
      <p:pic>
        <p:nvPicPr>
          <p:cNvPr id="15"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62278"/>
            <a:ext cx="8792446" cy="5997314"/>
          </a:xfrm>
          <a:prstGeom prst="rect">
            <a:avLst/>
          </a:prstGeom>
          <a:noFill/>
          <a:ln>
            <a:miter lim="800000"/>
            <a:headEnd/>
            <a:tailEnd/>
          </a:ln>
        </p:spPr>
        <p:txBody>
          <a:bodyPr/>
          <a:lstStyle/>
          <a:p>
            <a:pPr marL="266700" indent="-265113" algn="just" eaLnBrk="1" hangingPunct="1">
              <a:lnSpc>
                <a:spcPct val="100000"/>
              </a:lnSpc>
              <a:buSzPct val="120000"/>
              <a:buNone/>
            </a:pPr>
            <a:r>
              <a:rPr lang="en-US" altLang="zh-CN" sz="3200" b="1" dirty="0" smtClean="0"/>
              <a:t>hormone</a:t>
            </a:r>
            <a:r>
              <a:rPr lang="en-US" altLang="zh-CN" sz="3200" dirty="0" smtClean="0"/>
              <a:t>  </a:t>
            </a:r>
            <a:r>
              <a:rPr lang="en-US" altLang="zh-CN" dirty="0" smtClean="0"/>
              <a:t>                  </a:t>
            </a:r>
            <a:r>
              <a:rPr lang="en-US" altLang="zh-CN" sz="2800" i="1" dirty="0" smtClean="0">
                <a:solidFill>
                  <a:srgbClr val="990000"/>
                </a:solidFill>
              </a:rPr>
              <a:t>n.</a:t>
            </a:r>
            <a:r>
              <a:rPr lang="en-US" altLang="zh-CN" sz="2800" dirty="0" smtClean="0">
                <a:solidFill>
                  <a:srgbClr val="990000"/>
                </a:solidFill>
              </a:rPr>
              <a:t> [C] </a:t>
            </a:r>
            <a:r>
              <a:rPr lang="en-US" altLang="zh-CN" dirty="0" smtClean="0"/>
              <a:t>a chemical substance produced in animals and plants that controls things such as growth and sexual development </a:t>
            </a:r>
            <a:r>
              <a:rPr lang="zh-CN" altLang="en-US" sz="2400" dirty="0" smtClean="0">
                <a:solidFill>
                  <a:schemeClr val="hlink"/>
                </a:solidFill>
              </a:rPr>
              <a:t>激素；荷尔蒙</a:t>
            </a:r>
          </a:p>
          <a:p>
            <a:pPr marL="266700" indent="-265113" eaLnBrk="1" hangingPunct="1">
              <a:lnSpc>
                <a:spcPct val="100000"/>
              </a:lnSpc>
              <a:buSzPct val="120000"/>
              <a:buNone/>
            </a:pPr>
            <a:r>
              <a:rPr lang="en-US" altLang="zh-CN" sz="2800" i="1" dirty="0" smtClean="0"/>
              <a:t>e.g. </a:t>
            </a:r>
          </a:p>
          <a:p>
            <a:pPr marL="1587" indent="0" algn="just" eaLnBrk="1" hangingPunct="1">
              <a:lnSpc>
                <a:spcPct val="100000"/>
              </a:lnSpc>
              <a:buSzPct val="100000"/>
              <a:buNone/>
            </a:pPr>
            <a:r>
              <a:rPr lang="en-US" altLang="zh-CN" dirty="0" smtClean="0"/>
              <a:t>1. Over secretion </a:t>
            </a:r>
            <a:r>
              <a:rPr lang="en-US" altLang="zh-CN" dirty="0"/>
              <a:t>of the male hormone </a:t>
            </a:r>
            <a:r>
              <a:rPr lang="en-US" altLang="zh-CN" dirty="0" smtClean="0"/>
              <a:t>can </a:t>
            </a:r>
            <a:r>
              <a:rPr lang="en-US" altLang="zh-CN" dirty="0"/>
              <a:t>also result in thinning hair. </a:t>
            </a:r>
            <a:endParaRPr lang="en-US" altLang="zh-CN" dirty="0" smtClean="0"/>
          </a:p>
          <a:p>
            <a:pPr marL="266700" indent="-265113" eaLnBrk="1" hangingPunct="1">
              <a:lnSpc>
                <a:spcPct val="100000"/>
              </a:lnSpc>
              <a:buSzPct val="120000"/>
              <a:buNone/>
            </a:pPr>
            <a:r>
              <a:rPr lang="zh-CN" altLang="en-US" sz="2400" dirty="0" smtClean="0">
                <a:solidFill>
                  <a:schemeClr val="hlink"/>
                </a:solidFill>
              </a:rPr>
              <a:t>雄性</a:t>
            </a:r>
            <a:r>
              <a:rPr lang="zh-CN" altLang="en-US" sz="2400" dirty="0">
                <a:solidFill>
                  <a:schemeClr val="hlink"/>
                </a:solidFill>
              </a:rPr>
              <a:t>激素分泌过多也会导致头发稀疏</a:t>
            </a:r>
            <a:r>
              <a:rPr lang="zh-CN" altLang="en-US" sz="2400" dirty="0" smtClean="0">
                <a:solidFill>
                  <a:schemeClr val="hlink"/>
                </a:solidFill>
              </a:rPr>
              <a:t>。</a:t>
            </a:r>
          </a:p>
          <a:p>
            <a:pPr marL="1587" indent="0" algn="just" eaLnBrk="1" hangingPunct="1">
              <a:lnSpc>
                <a:spcPct val="100000"/>
              </a:lnSpc>
              <a:buSzPct val="100000"/>
              <a:buNone/>
            </a:pPr>
            <a:r>
              <a:rPr lang="en-US" altLang="zh-CN" sz="2800" spc="-100" dirty="0" smtClean="0"/>
              <a:t>2. Stress prompts the body to produce certain stress hormones.  </a:t>
            </a:r>
            <a:r>
              <a:rPr lang="en-US" altLang="zh-CN" sz="2400" b="1" dirty="0" smtClean="0">
                <a:solidFill>
                  <a:schemeClr val="accent6">
                    <a:lumMod val="50000"/>
                  </a:schemeClr>
                </a:solidFill>
              </a:rPr>
              <a:t>(CET4-2005-12) </a:t>
            </a:r>
          </a:p>
          <a:p>
            <a:pPr marL="266700" indent="-265113" eaLnBrk="1" hangingPunct="1">
              <a:lnSpc>
                <a:spcPct val="100000"/>
              </a:lnSpc>
              <a:buSzPct val="120000"/>
              <a:buFont typeface="Arial" charset="0"/>
              <a:buNone/>
            </a:pPr>
            <a:r>
              <a:rPr lang="zh-CN" altLang="en-US" sz="2400" dirty="0" smtClean="0">
                <a:solidFill>
                  <a:schemeClr val="hlink"/>
                </a:solidFill>
              </a:rPr>
              <a:t>压力促使身体产生某种压力荷尔蒙。</a:t>
            </a: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25602" name="Picture 2"/>
          <p:cNvPicPr>
            <a:picLocks noChangeAspect="1" noChangeArrowheads="1"/>
          </p:cNvPicPr>
          <p:nvPr/>
        </p:nvPicPr>
        <p:blipFill>
          <a:blip r:embed="rId4" cstate="print"/>
          <a:srcRect/>
          <a:stretch>
            <a:fillRect/>
          </a:stretch>
        </p:blipFill>
        <p:spPr bwMode="auto">
          <a:xfrm>
            <a:off x="2034021" y="828675"/>
            <a:ext cx="1314450" cy="28575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62278"/>
            <a:ext cx="8806300" cy="5761037"/>
          </a:xfrm>
          <a:prstGeom prst="rect">
            <a:avLst/>
          </a:prstGeom>
          <a:noFill/>
          <a:ln>
            <a:miter lim="800000"/>
            <a:headEnd/>
            <a:tailEnd/>
          </a:ln>
        </p:spPr>
        <p:txBody>
          <a:bodyPr/>
          <a:lstStyle/>
          <a:p>
            <a:pPr marL="179388" indent="-177800" algn="just" eaLnBrk="1" hangingPunct="1">
              <a:buSzPct val="120000"/>
              <a:buNone/>
            </a:pPr>
            <a:r>
              <a:rPr lang="en-US" altLang="zh-CN" sz="3200" b="1" dirty="0" smtClean="0"/>
              <a:t>endorphin</a:t>
            </a:r>
            <a:r>
              <a:rPr lang="en-US" altLang="zh-CN" dirty="0" smtClean="0"/>
              <a:t>                       </a:t>
            </a:r>
            <a:r>
              <a:rPr lang="en-US" altLang="zh-CN" sz="2800" i="1" dirty="0" smtClean="0">
                <a:solidFill>
                  <a:srgbClr val="990000"/>
                </a:solidFill>
              </a:rPr>
              <a:t>n.</a:t>
            </a:r>
            <a:r>
              <a:rPr lang="en-US" altLang="zh-CN" sz="2800" dirty="0" smtClean="0">
                <a:solidFill>
                  <a:srgbClr val="990000"/>
                </a:solidFill>
              </a:rPr>
              <a:t> [C] </a:t>
            </a:r>
            <a:r>
              <a:rPr lang="en-US" altLang="zh-CN" sz="2800" dirty="0" smtClean="0"/>
              <a:t>(</a:t>
            </a:r>
            <a:r>
              <a:rPr lang="en-US" altLang="zh-CN" sz="2800" i="1" dirty="0" smtClean="0"/>
              <a:t>medical</a:t>
            </a:r>
            <a:r>
              <a:rPr lang="en-US" altLang="zh-CN" sz="2800" dirty="0" smtClean="0"/>
              <a:t>) </a:t>
            </a:r>
            <a:r>
              <a:rPr lang="en-US" altLang="zh-CN" dirty="0" smtClean="0"/>
              <a:t>a type of hormone produced in the body that reduces pain, esp. when you are injured or physically tired </a:t>
            </a:r>
            <a:r>
              <a:rPr lang="zh-CN" altLang="en-US" sz="2400" dirty="0" smtClean="0">
                <a:solidFill>
                  <a:schemeClr val="hlink"/>
                </a:solidFill>
              </a:rPr>
              <a:t>内啡肽（体内产生的一种有镇痛作用的荷尔蒙）</a:t>
            </a:r>
            <a:endParaRPr lang="en-US" altLang="zh-CN" sz="2400" dirty="0" smtClean="0">
              <a:solidFill>
                <a:schemeClr val="hlink"/>
              </a:solidFill>
            </a:endParaRPr>
          </a:p>
          <a:p>
            <a:pPr marL="179388" indent="-177800" eaLnBrk="1" hangingPunct="1">
              <a:buSzPct val="120000"/>
              <a:buNone/>
            </a:pPr>
            <a:r>
              <a:rPr lang="en-US" altLang="zh-CN" i="1" dirty="0" smtClean="0"/>
              <a:t>e.g. </a:t>
            </a:r>
          </a:p>
          <a:p>
            <a:pPr marL="1588" indent="0" algn="just" eaLnBrk="1" hangingPunct="1">
              <a:buSzPct val="100000"/>
              <a:buNone/>
            </a:pPr>
            <a:r>
              <a:rPr lang="en-US" altLang="zh-CN" dirty="0" smtClean="0"/>
              <a:t>1. E</a:t>
            </a:r>
            <a:r>
              <a:rPr lang="en-US" altLang="zh-CN" spc="-80" dirty="0" smtClean="0"/>
              <a:t>xercise can be a great way to relieve stress, releasing endorphin which will improve your mood</a:t>
            </a:r>
            <a:r>
              <a:rPr lang="en-US" altLang="zh-CN" dirty="0" smtClean="0"/>
              <a:t>.</a:t>
            </a:r>
          </a:p>
          <a:p>
            <a:pPr marL="1588" indent="0" algn="just" eaLnBrk="1" hangingPunct="1">
              <a:buSzPct val="100000"/>
              <a:buNone/>
            </a:pPr>
            <a:r>
              <a:rPr lang="zh-CN" altLang="en-US" sz="2400" spc="-30" dirty="0">
                <a:solidFill>
                  <a:schemeClr val="hlink"/>
                </a:solidFill>
              </a:rPr>
              <a:t>体育锻炼是一种减轻压力、释放内啡肽的好方法，它能让你心情变好</a:t>
            </a:r>
            <a:r>
              <a:rPr lang="zh-CN" altLang="en-US" sz="2400" spc="-30" dirty="0" smtClean="0">
                <a:solidFill>
                  <a:schemeClr val="hlink"/>
                </a:solidFill>
              </a:rPr>
              <a:t>。</a:t>
            </a:r>
            <a:endParaRPr lang="en-US" altLang="zh-CN" sz="2400" spc="-100" dirty="0" smtClean="0"/>
          </a:p>
          <a:p>
            <a:pPr marL="1588" indent="0" algn="just" eaLnBrk="1" hangingPunct="1">
              <a:buSzPct val="100000"/>
              <a:buNone/>
            </a:pPr>
            <a:r>
              <a:rPr lang="en-US" altLang="zh-CN" spc="-100" dirty="0" smtClean="0"/>
              <a:t>2. With its ability to boost “feel-good” endorphin levels, chocolate has long been used as a mood-lifter.  </a:t>
            </a:r>
          </a:p>
          <a:p>
            <a:pPr marL="1588" indent="0" algn="just" eaLnBrk="1" hangingPunct="1">
              <a:buSzPct val="100000"/>
              <a:buNone/>
            </a:pPr>
            <a:r>
              <a:rPr lang="zh-CN" altLang="en-US" sz="2400" spc="-30" dirty="0">
                <a:solidFill>
                  <a:schemeClr val="hlink"/>
                </a:solidFill>
              </a:rPr>
              <a:t>凭借其提高“感觉良好”内啡呔浓度的能力，巧克力一直被用来提高情绪。</a:t>
            </a:r>
          </a:p>
          <a:p>
            <a:pPr marL="1588" indent="0" algn="just" eaLnBrk="1" hangingPunct="1">
              <a:buSzPct val="100000"/>
              <a:buNone/>
            </a:pPr>
            <a:endParaRPr lang="en-US" altLang="zh-CN" b="1" dirty="0" smtClean="0">
              <a:solidFill>
                <a:schemeClr val="accent6">
                  <a:lumMod val="50000"/>
                </a:schemeClr>
              </a:solidFill>
            </a:endParaRPr>
          </a:p>
          <a:p>
            <a:pPr marL="179388" indent="-177800" algn="just" eaLnBrk="1" hangingPunct="1">
              <a:buSzPct val="120000"/>
              <a:buNone/>
            </a:pPr>
            <a:r>
              <a:rPr lang="zh-CN" altLang="en-US" dirty="0" smtClean="0"/>
              <a:t>      </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26626" name="Picture 2"/>
          <p:cNvPicPr>
            <a:picLocks noChangeAspect="1" noChangeArrowheads="1"/>
          </p:cNvPicPr>
          <p:nvPr/>
        </p:nvPicPr>
        <p:blipFill>
          <a:blip r:embed="rId4" cstate="print"/>
          <a:srcRect/>
          <a:stretch>
            <a:fillRect/>
          </a:stretch>
        </p:blipFill>
        <p:spPr bwMode="auto">
          <a:xfrm>
            <a:off x="2452688" y="785813"/>
            <a:ext cx="1152525" cy="276225"/>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sp>
        <p:nvSpPr>
          <p:cNvPr id="7" name="内容占位符 1"/>
          <p:cNvSpPr>
            <a:spLocks noGrp="1"/>
          </p:cNvSpPr>
          <p:nvPr>
            <p:ph idx="4294967295"/>
          </p:nvPr>
        </p:nvSpPr>
        <p:spPr bwMode="auto">
          <a:xfrm>
            <a:off x="171445" y="662278"/>
            <a:ext cx="8792446" cy="6023194"/>
          </a:xfrm>
          <a:prstGeom prst="rect">
            <a:avLst/>
          </a:prstGeom>
          <a:noFill/>
          <a:ln>
            <a:miter lim="800000"/>
            <a:headEnd/>
            <a:tailEnd/>
          </a:ln>
        </p:spPr>
        <p:txBody>
          <a:bodyPr/>
          <a:lstStyle/>
          <a:p>
            <a:pPr marL="266700" indent="-265113" algn="just" eaLnBrk="1" hangingPunct="1">
              <a:buSzPct val="120000"/>
              <a:buNone/>
            </a:pPr>
            <a:r>
              <a:rPr lang="en-US" altLang="zh-CN" sz="3200" b="1" dirty="0" smtClean="0"/>
              <a:t>well-being</a:t>
            </a:r>
            <a:r>
              <a:rPr lang="en-US" altLang="zh-CN" dirty="0" smtClean="0"/>
              <a:t>                            </a:t>
            </a:r>
            <a:r>
              <a:rPr lang="en-US" altLang="zh-CN" sz="2800" i="1" dirty="0" smtClean="0">
                <a:solidFill>
                  <a:srgbClr val="990000"/>
                </a:solidFill>
              </a:rPr>
              <a:t>n.</a:t>
            </a:r>
            <a:r>
              <a:rPr lang="en-US" altLang="zh-CN" sz="2800" dirty="0" smtClean="0">
                <a:solidFill>
                  <a:srgbClr val="990000"/>
                </a:solidFill>
              </a:rPr>
              <a:t> [U] </a:t>
            </a:r>
            <a:r>
              <a:rPr lang="en-US" altLang="zh-CN" sz="2800" dirty="0" smtClean="0"/>
              <a:t>t</a:t>
            </a:r>
            <a:r>
              <a:rPr lang="en-US" altLang="zh-CN" dirty="0" smtClean="0"/>
              <a:t>he satisfactory state that sb. or sth. should be in, that involves such things as being happy, healthy, and safe, and having enough money </a:t>
            </a:r>
            <a:r>
              <a:rPr lang="zh-CN" altLang="en-US" sz="2400" dirty="0" smtClean="0">
                <a:solidFill>
                  <a:schemeClr val="hlink"/>
                </a:solidFill>
              </a:rPr>
              <a:t>幸福；安康；富裕</a:t>
            </a:r>
          </a:p>
          <a:p>
            <a:pPr marL="266700" indent="-265113" eaLnBrk="1" hangingPunct="1">
              <a:buSzPct val="120000"/>
              <a:buFont typeface="Arial" charset="0"/>
              <a:buNone/>
            </a:pPr>
            <a:r>
              <a:rPr lang="en-US" altLang="zh-CN" sz="2800" i="1" dirty="0" smtClean="0"/>
              <a:t>e.g. </a:t>
            </a:r>
          </a:p>
          <a:p>
            <a:pPr marL="1587" indent="0" eaLnBrk="1" hangingPunct="1">
              <a:buSzPct val="100000"/>
              <a:buNone/>
            </a:pPr>
            <a:r>
              <a:rPr lang="en-US" altLang="zh-CN" dirty="0" smtClean="0"/>
              <a:t>1. Singing can create a sense of well-being</a:t>
            </a:r>
            <a:r>
              <a:rPr lang="en-US" altLang="zh-CN" sz="2800" dirty="0" smtClean="0"/>
              <a:t>.</a:t>
            </a:r>
          </a:p>
          <a:p>
            <a:pPr marL="266700" indent="-265113" eaLnBrk="1" hangingPunct="1">
              <a:buSzPct val="120000"/>
              <a:buNone/>
            </a:pPr>
            <a:r>
              <a:rPr lang="zh-CN" altLang="en-US" sz="2400" dirty="0" smtClean="0">
                <a:solidFill>
                  <a:schemeClr val="hlink"/>
                </a:solidFill>
              </a:rPr>
              <a:t>唱歌能产生一种幸福感。</a:t>
            </a:r>
            <a:endParaRPr lang="en-US" altLang="zh-CN" sz="2800" dirty="0" smtClean="0"/>
          </a:p>
          <a:p>
            <a:pPr marL="1587" indent="0" algn="just" eaLnBrk="1" hangingPunct="1">
              <a:buSzPct val="100000"/>
              <a:buNone/>
            </a:pPr>
            <a:r>
              <a:rPr lang="en-US" altLang="zh-CN" dirty="0" smtClean="0"/>
              <a:t>2. Controlling stress is not only important for your overall happiness and well-being, but for your health as well. </a:t>
            </a:r>
          </a:p>
          <a:p>
            <a:pPr marL="1587" indent="0" algn="just" eaLnBrk="1" hangingPunct="1">
              <a:buSzPct val="100000"/>
              <a:buNone/>
            </a:pPr>
            <a:r>
              <a:rPr lang="zh-CN" altLang="en-US" sz="2400" dirty="0">
                <a:solidFill>
                  <a:schemeClr val="hlink"/>
                </a:solidFill>
              </a:rPr>
              <a:t>控制压力不仅仅对你所有的快乐与幸福至关重要，对你的健康也是如此</a:t>
            </a:r>
            <a:r>
              <a:rPr lang="zh-CN" altLang="en-US" sz="2400" dirty="0" smtClean="0">
                <a:solidFill>
                  <a:schemeClr val="hlink"/>
                </a:solidFill>
              </a:rPr>
              <a:t>。</a:t>
            </a:r>
            <a:endParaRPr lang="zh-CN" altLang="en-US" sz="2400" dirty="0"/>
          </a:p>
        </p:txBody>
      </p:sp>
      <p:pic>
        <p:nvPicPr>
          <p:cNvPr id="27650" name="Picture 2"/>
          <p:cNvPicPr>
            <a:picLocks noChangeAspect="1" noChangeArrowheads="1"/>
          </p:cNvPicPr>
          <p:nvPr/>
        </p:nvPicPr>
        <p:blipFill>
          <a:blip r:embed="rId6" cstate="print"/>
          <a:srcRect/>
          <a:stretch>
            <a:fillRect/>
          </a:stretch>
        </p:blipFill>
        <p:spPr bwMode="auto">
          <a:xfrm>
            <a:off x="2676525" y="776288"/>
            <a:ext cx="1390650" cy="314325"/>
          </a:xfrm>
          <a:prstGeom prst="rect">
            <a:avLst/>
          </a:prstGeom>
          <a:noFill/>
          <a:ln w="9525">
            <a:noFill/>
            <a:miter lim="800000"/>
            <a:headEnd/>
            <a:tailEnd/>
          </a:ln>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62278"/>
            <a:ext cx="8792446" cy="5761037"/>
          </a:xfrm>
          <a:prstGeom prst="rect">
            <a:avLst/>
          </a:prstGeom>
          <a:noFill/>
          <a:ln>
            <a:miter lim="800000"/>
            <a:headEnd/>
            <a:tailEnd/>
          </a:ln>
        </p:spPr>
        <p:txBody>
          <a:bodyPr/>
          <a:lstStyle/>
          <a:p>
            <a:pPr marL="182563" indent="-180975" algn="just" eaLnBrk="1" hangingPunct="1">
              <a:buSzPct val="120000"/>
              <a:buNone/>
            </a:pPr>
            <a:r>
              <a:rPr lang="en-US" altLang="zh-CN" sz="3200" b="1" dirty="0" smtClean="0"/>
              <a:t>vitamin</a:t>
            </a:r>
            <a:r>
              <a:rPr lang="en-US" altLang="zh-CN" dirty="0" smtClean="0"/>
              <a:t>                       </a:t>
            </a:r>
            <a:r>
              <a:rPr lang="en-US" altLang="zh-CN" sz="2800" i="1" dirty="0" smtClean="0">
                <a:solidFill>
                  <a:srgbClr val="990000"/>
                </a:solidFill>
              </a:rPr>
              <a:t>n.</a:t>
            </a:r>
            <a:r>
              <a:rPr lang="en-US" altLang="zh-CN" sz="2800" dirty="0" smtClean="0">
                <a:solidFill>
                  <a:srgbClr val="990000"/>
                </a:solidFill>
              </a:rPr>
              <a:t> [C] </a:t>
            </a:r>
            <a:r>
              <a:rPr lang="en-US" altLang="zh-CN" dirty="0" smtClean="0"/>
              <a:t>natural substances found in food that are necessary to keep your body healthy. Each vitamin is given a name using a letter of the alphabet, for example vitamin C which is found in many fruit and vegetables. </a:t>
            </a:r>
            <a:r>
              <a:rPr lang="zh-CN" altLang="en-US" sz="2400" dirty="0">
                <a:solidFill>
                  <a:schemeClr val="hlink"/>
                </a:solidFill>
              </a:rPr>
              <a:t>维生素；维他命</a:t>
            </a:r>
            <a:endParaRPr lang="zh-CN" altLang="en-US" sz="2400" dirty="0" smtClean="0">
              <a:solidFill>
                <a:schemeClr val="hlink"/>
              </a:solidFill>
            </a:endParaRPr>
          </a:p>
          <a:p>
            <a:pPr marL="182563" indent="-180975" eaLnBrk="1" hangingPunct="1">
              <a:buSzPct val="120000"/>
              <a:buFont typeface="Arial" charset="0"/>
              <a:buNone/>
            </a:pPr>
            <a:r>
              <a:rPr lang="en-US" altLang="zh-CN" sz="2800" i="1" dirty="0" smtClean="0"/>
              <a:t>e.g. </a:t>
            </a:r>
          </a:p>
          <a:p>
            <a:pPr marL="182563" indent="-180975" eaLnBrk="1" hangingPunct="1">
              <a:buSzPct val="120000"/>
              <a:buFont typeface="Arial" charset="0"/>
              <a:buNone/>
            </a:pPr>
            <a:r>
              <a:rPr lang="en-US" altLang="zh-CN" sz="2800" dirty="0" smtClean="0"/>
              <a:t>1. Milk is rich in vitamins.</a:t>
            </a:r>
          </a:p>
          <a:p>
            <a:pPr marL="182563" indent="-180975" eaLnBrk="1" hangingPunct="1">
              <a:buSzPct val="120000"/>
              <a:buFont typeface="Arial" charset="0"/>
              <a:buNone/>
            </a:pPr>
            <a:r>
              <a:rPr lang="zh-CN" altLang="en-US" sz="2400" dirty="0" smtClean="0">
                <a:solidFill>
                  <a:schemeClr val="hlink"/>
                </a:solidFill>
              </a:rPr>
              <a:t>     牛奶富含维他命。</a:t>
            </a:r>
            <a:endParaRPr lang="en-US" altLang="zh-CN" sz="2800" dirty="0" smtClean="0"/>
          </a:p>
          <a:p>
            <a:pPr marL="182563" indent="-180975" eaLnBrk="1" hangingPunct="1">
              <a:buSzPct val="120000"/>
              <a:buFont typeface="Arial" charset="0"/>
              <a:buNone/>
            </a:pPr>
            <a:r>
              <a:rPr lang="en-US" altLang="zh-CN" sz="2800" dirty="0" smtClean="0"/>
              <a:t>2. Lack of vitamin A can cause blindness. </a:t>
            </a:r>
            <a:endParaRPr lang="en-US" altLang="zh-CN" sz="2800" b="1" dirty="0" smtClean="0"/>
          </a:p>
          <a:p>
            <a:pPr marL="182563" indent="-180975" eaLnBrk="1" hangingPunct="1">
              <a:buSzPct val="120000"/>
              <a:buFont typeface="Arial" charset="0"/>
              <a:buNone/>
            </a:pPr>
            <a:r>
              <a:rPr lang="zh-CN" altLang="en-US" sz="2400" dirty="0" smtClean="0">
                <a:solidFill>
                  <a:schemeClr val="hlink"/>
                </a:solidFill>
              </a:rPr>
              <a:t>     缺乏维生素</a:t>
            </a:r>
            <a:r>
              <a:rPr lang="en-US" altLang="zh-CN" sz="2400" dirty="0" smtClean="0">
                <a:solidFill>
                  <a:schemeClr val="hlink"/>
                </a:solidFill>
                <a:latin typeface="+mn-ea"/>
              </a:rPr>
              <a:t>A</a:t>
            </a:r>
            <a:r>
              <a:rPr lang="zh-CN" altLang="en-US" sz="2400" dirty="0" smtClean="0">
                <a:solidFill>
                  <a:schemeClr val="hlink"/>
                </a:solidFill>
              </a:rPr>
              <a:t>会导致失明。</a:t>
            </a:r>
            <a:endParaRPr lang="zh-CN" altLang="en-US" sz="2400" dirty="0" smtClean="0"/>
          </a:p>
          <a:p>
            <a:pPr lvl="1" eaLnBrk="1" hangingPunct="1">
              <a:buSzPct val="50000"/>
              <a:buFont typeface="Wingdings" pitchFamily="2" charset="2"/>
              <a:buNone/>
            </a:pPr>
            <a:endParaRPr lang="zh-CN" altLang="en-US" dirty="0" smtClean="0"/>
          </a:p>
          <a:p>
            <a:pPr lvl="1" eaLnBrk="1" hangingPunct="1">
              <a:buSzPct val="50000"/>
              <a:buFont typeface="Wingdings" pitchFamily="2" charset="2"/>
              <a:buNone/>
            </a:pP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28674" name="Picture 2"/>
          <p:cNvPicPr>
            <a:picLocks noChangeAspect="1" noChangeArrowheads="1"/>
          </p:cNvPicPr>
          <p:nvPr/>
        </p:nvPicPr>
        <p:blipFill>
          <a:blip r:embed="rId4" cstate="print"/>
          <a:srcRect/>
          <a:stretch>
            <a:fillRect/>
          </a:stretch>
        </p:blipFill>
        <p:spPr bwMode="auto">
          <a:xfrm>
            <a:off x="2147888" y="790575"/>
            <a:ext cx="1209675" cy="26670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62278"/>
            <a:ext cx="8806300" cy="5761037"/>
          </a:xfrm>
          <a:prstGeom prst="rect">
            <a:avLst/>
          </a:prstGeom>
          <a:noFill/>
          <a:ln>
            <a:miter lim="800000"/>
            <a:headEnd/>
            <a:tailEnd/>
          </a:ln>
        </p:spPr>
        <p:txBody>
          <a:bodyPr/>
          <a:lstStyle/>
          <a:p>
            <a:pPr eaLnBrk="1" hangingPunct="1">
              <a:buSzPct val="120000"/>
              <a:buFont typeface="Arial" charset="0"/>
              <a:buNone/>
            </a:pPr>
            <a:r>
              <a:rPr lang="en-US" altLang="zh-CN" sz="3200" b="1" dirty="0" smtClean="0"/>
              <a:t>account for</a:t>
            </a:r>
            <a:endParaRPr lang="zh-CN" altLang="en-US" sz="3200" dirty="0" smtClean="0">
              <a:solidFill>
                <a:srgbClr val="663300"/>
              </a:solidFill>
            </a:endParaRPr>
          </a:p>
          <a:p>
            <a:pPr marL="361950" indent="-360363" algn="just" eaLnBrk="1" hangingPunct="1">
              <a:lnSpc>
                <a:spcPct val="100000"/>
              </a:lnSpc>
              <a:buSzPct val="120000"/>
              <a:buNone/>
            </a:pPr>
            <a:r>
              <a:rPr lang="en-US" altLang="zh-CN" sz="2800" b="1" dirty="0" smtClean="0"/>
              <a:t>1. </a:t>
            </a:r>
            <a:r>
              <a:rPr lang="en-US" altLang="zh-CN" dirty="0"/>
              <a:t>to </a:t>
            </a:r>
            <a:r>
              <a:rPr lang="en-US" altLang="zh-CN" sz="2800" dirty="0" smtClean="0"/>
              <a:t>be the reason why sth. exists or happens </a:t>
            </a:r>
            <a:r>
              <a:rPr lang="zh-CN" altLang="en-US" sz="2400" dirty="0" smtClean="0">
                <a:solidFill>
                  <a:schemeClr val="hlink"/>
                </a:solidFill>
              </a:rPr>
              <a:t>是</a:t>
            </a:r>
            <a:r>
              <a:rPr lang="en-US" altLang="zh-CN" sz="2400" dirty="0" smtClean="0">
                <a:solidFill>
                  <a:schemeClr val="hlink"/>
                </a:solidFill>
                <a:latin typeface="宋体"/>
              </a:rPr>
              <a:t>…</a:t>
            </a:r>
            <a:r>
              <a:rPr lang="zh-CN" altLang="en-US" sz="2400" dirty="0" smtClean="0">
                <a:solidFill>
                  <a:schemeClr val="hlink"/>
                </a:solidFill>
              </a:rPr>
              <a:t>的原因；引起；导致</a:t>
            </a:r>
            <a:endParaRPr lang="en-US" altLang="zh-CN" sz="2400" dirty="0" smtClean="0">
              <a:solidFill>
                <a:schemeClr val="hlink"/>
              </a:solidFill>
            </a:endParaRPr>
          </a:p>
          <a:p>
            <a:pPr marL="361950" indent="-360363" algn="just" eaLnBrk="1" hangingPunct="1">
              <a:lnSpc>
                <a:spcPct val="100000"/>
              </a:lnSpc>
              <a:buSzPct val="120000"/>
              <a:buNone/>
            </a:pPr>
            <a:endParaRPr lang="zh-CN" altLang="en-US" sz="200" dirty="0" smtClean="0">
              <a:solidFill>
                <a:schemeClr val="hlink"/>
              </a:solidFill>
            </a:endParaRPr>
          </a:p>
          <a:p>
            <a:pPr marL="361950" indent="-360363" algn="just" eaLnBrk="1" hangingPunct="1">
              <a:lnSpc>
                <a:spcPct val="100000"/>
              </a:lnSpc>
              <a:buSzPct val="120000"/>
              <a:buNone/>
            </a:pPr>
            <a:r>
              <a:rPr lang="en-US" altLang="zh-CN" b="1" dirty="0" smtClean="0"/>
              <a:t>2. </a:t>
            </a:r>
            <a:r>
              <a:rPr lang="en-US" altLang="zh-CN" dirty="0"/>
              <a:t>to </a:t>
            </a:r>
            <a:r>
              <a:rPr lang="en-US" altLang="zh-CN" sz="2800" dirty="0" smtClean="0"/>
              <a:t>give an explanation for sth. bad that has happened, esp.  sth. you are responsible for </a:t>
            </a:r>
            <a:r>
              <a:rPr lang="zh-CN" altLang="en-US" sz="2400" dirty="0" smtClean="0">
                <a:solidFill>
                  <a:schemeClr val="hlink"/>
                </a:solidFill>
                <a:latin typeface="宋体"/>
              </a:rPr>
              <a:t>对</a:t>
            </a:r>
            <a:r>
              <a:rPr lang="zh-CN" altLang="en-US" sz="2400" dirty="0">
                <a:solidFill>
                  <a:schemeClr val="hlink"/>
                </a:solidFill>
                <a:latin typeface="宋体"/>
              </a:rPr>
              <a:t>（尤指所负责之事）作出解释（或说明</a:t>
            </a:r>
            <a:r>
              <a:rPr lang="zh-CN" altLang="en-US" sz="2400" dirty="0" smtClean="0">
                <a:solidFill>
                  <a:schemeClr val="hlink"/>
                </a:solidFill>
                <a:latin typeface="宋体"/>
              </a:rPr>
              <a:t>）</a:t>
            </a:r>
            <a:endParaRPr lang="en-US" altLang="zh-CN" sz="2400" dirty="0" smtClean="0">
              <a:solidFill>
                <a:schemeClr val="hlink"/>
              </a:solidFill>
              <a:latin typeface="宋体"/>
            </a:endParaRPr>
          </a:p>
          <a:p>
            <a:pPr marL="361950" indent="-360363" algn="just" eaLnBrk="1" hangingPunct="1">
              <a:lnSpc>
                <a:spcPct val="100000"/>
              </a:lnSpc>
              <a:buSzPct val="120000"/>
              <a:buNone/>
            </a:pPr>
            <a:endParaRPr lang="zh-CN" altLang="en-US" sz="200" dirty="0" smtClean="0">
              <a:solidFill>
                <a:schemeClr val="hlink"/>
              </a:solidFill>
            </a:endParaRPr>
          </a:p>
          <a:p>
            <a:pPr marL="361950" indent="-360363" algn="just" eaLnBrk="1" hangingPunct="1">
              <a:lnSpc>
                <a:spcPct val="100000"/>
              </a:lnSpc>
              <a:buSzPct val="120000"/>
              <a:buNone/>
            </a:pPr>
            <a:r>
              <a:rPr lang="en-US" altLang="zh-CN" b="1" dirty="0" smtClean="0"/>
              <a:t>3. </a:t>
            </a:r>
            <a:r>
              <a:rPr lang="en-US" altLang="zh-CN" dirty="0"/>
              <a:t>to </a:t>
            </a:r>
            <a:r>
              <a:rPr lang="en-US" altLang="zh-CN" sz="2800" dirty="0" smtClean="0"/>
              <a:t>cause, </a:t>
            </a:r>
            <a:r>
              <a:rPr lang="en-US" altLang="zh-CN" dirty="0"/>
              <a:t>to </a:t>
            </a:r>
            <a:r>
              <a:rPr lang="en-US" altLang="zh-CN" sz="2800" dirty="0" smtClean="0"/>
              <a:t>result in </a:t>
            </a:r>
            <a:r>
              <a:rPr lang="zh-CN" altLang="en-US" sz="2400" dirty="0" smtClean="0">
                <a:solidFill>
                  <a:schemeClr val="hlink"/>
                </a:solidFill>
              </a:rPr>
              <a:t>导致；引起</a:t>
            </a:r>
            <a:r>
              <a:rPr lang="zh-CN" altLang="en-US" sz="2800" dirty="0" smtClean="0"/>
              <a:t> </a:t>
            </a:r>
            <a:endParaRPr lang="en-US" altLang="zh-CN" sz="2800" dirty="0" smtClean="0"/>
          </a:p>
          <a:p>
            <a:pPr marL="361950" indent="-360363" algn="just" eaLnBrk="1" hangingPunct="1">
              <a:lnSpc>
                <a:spcPct val="100000"/>
              </a:lnSpc>
              <a:buSzPct val="120000"/>
              <a:buFont typeface="Arial" charset="0"/>
              <a:buNone/>
            </a:pPr>
            <a:endParaRPr lang="zh-CN" altLang="en-US" sz="200" dirty="0" smtClean="0"/>
          </a:p>
          <a:p>
            <a:pPr marL="361950" indent="-360363" algn="just" eaLnBrk="1" hangingPunct="1">
              <a:lnSpc>
                <a:spcPct val="100000"/>
              </a:lnSpc>
              <a:buSzPct val="120000"/>
              <a:buNone/>
            </a:pPr>
            <a:r>
              <a:rPr lang="en-US" altLang="zh-CN" b="1" dirty="0" smtClean="0"/>
              <a:t>4. </a:t>
            </a:r>
            <a:r>
              <a:rPr lang="en-US" altLang="zh-CN" dirty="0"/>
              <a:t>to form</a:t>
            </a:r>
            <a:r>
              <a:rPr lang="en-US" altLang="zh-CN" dirty="0" smtClean="0"/>
              <a:t>, </a:t>
            </a:r>
            <a:r>
              <a:rPr lang="en-US" altLang="zh-CN" dirty="0"/>
              <a:t>to use</a:t>
            </a:r>
            <a:r>
              <a:rPr lang="en-US" altLang="zh-CN" dirty="0" smtClean="0"/>
              <a:t>, or </a:t>
            </a:r>
            <a:r>
              <a:rPr lang="en-US" altLang="zh-CN" dirty="0"/>
              <a:t>to produce </a:t>
            </a:r>
            <a:r>
              <a:rPr lang="en-US" altLang="zh-CN" dirty="0" smtClean="0"/>
              <a:t>a particular amount or part of </a:t>
            </a:r>
            <a:r>
              <a:rPr lang="en-US" altLang="zh-CN" sz="2800" dirty="0" smtClean="0"/>
              <a:t>sth. </a:t>
            </a:r>
            <a:r>
              <a:rPr lang="zh-CN" altLang="en-US" sz="2400" dirty="0">
                <a:solidFill>
                  <a:schemeClr val="hlink"/>
                </a:solidFill>
              </a:rPr>
              <a:t>（在数量或比例上）</a:t>
            </a:r>
            <a:r>
              <a:rPr lang="zh-CN" altLang="en-US" sz="2400" dirty="0" smtClean="0">
                <a:solidFill>
                  <a:schemeClr val="hlink"/>
                </a:solidFill>
              </a:rPr>
              <a:t>占；占据</a:t>
            </a: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 name="图片 10" descr="MORE"/>
          <p:cNvPicPr>
            <a:picLocks noChangeAspect="1" noChangeArrowheads="1"/>
          </p:cNvPicPr>
          <p:nvPr/>
        </p:nvPicPr>
        <p:blipFill>
          <a:blip r:embed="rId3" cstate="print"/>
          <a:srcRect/>
          <a:stretch>
            <a:fillRect/>
          </a:stretch>
        </p:blipFill>
        <p:spPr bwMode="auto">
          <a:xfrm>
            <a:off x="6714676" y="6297194"/>
            <a:ext cx="912813" cy="228600"/>
          </a:xfrm>
          <a:prstGeom prst="rect">
            <a:avLst/>
          </a:prstGeom>
          <a:noFill/>
          <a:ln w="9525">
            <a:noFill/>
            <a:miter lim="800000"/>
            <a:headEnd/>
            <a:tailEnd/>
          </a:ln>
        </p:spPr>
      </p:pic>
      <p:pic>
        <p:nvPicPr>
          <p:cNvPr id="9"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67695" y="662279"/>
            <a:ext cx="8881056" cy="5014622"/>
          </a:xfrm>
          <a:prstGeom prst="rect">
            <a:avLst/>
          </a:prstGeom>
          <a:noFill/>
          <a:ln>
            <a:miter lim="800000"/>
            <a:headEnd/>
            <a:tailEnd/>
          </a:ln>
        </p:spPr>
        <p:txBody>
          <a:bodyPr/>
          <a:lstStyle/>
          <a:p>
            <a:pPr marL="179388" indent="-177800" eaLnBrk="1" hangingPunct="1">
              <a:buSzPct val="120000"/>
              <a:buFont typeface="Arial" charset="0"/>
              <a:buNone/>
            </a:pPr>
            <a:r>
              <a:rPr lang="en-US" altLang="zh-CN" sz="2800" b="1" dirty="0" smtClean="0">
                <a:solidFill>
                  <a:schemeClr val="accent6">
                    <a:lumMod val="50000"/>
                  </a:schemeClr>
                </a:solidFill>
              </a:rPr>
              <a:t>Translate the following sentences into English:</a:t>
            </a:r>
            <a:endParaRPr lang="en-US" altLang="zh-CN" sz="2800" dirty="0" smtClean="0">
              <a:solidFill>
                <a:schemeClr val="accent6">
                  <a:lumMod val="50000"/>
                </a:schemeClr>
              </a:solidFill>
            </a:endParaRPr>
          </a:p>
          <a:p>
            <a:pPr marL="1588" indent="0">
              <a:buNone/>
            </a:pPr>
            <a:r>
              <a:rPr lang="en-US" altLang="zh-CN" sz="2400" dirty="0" smtClean="0"/>
              <a:t>1. </a:t>
            </a:r>
            <a:r>
              <a:rPr lang="zh-CN" altLang="en-US" sz="2400" dirty="0" smtClean="0"/>
              <a:t>他因为生病</a:t>
            </a:r>
            <a:r>
              <a:rPr lang="en-US" altLang="zh-CN" sz="2400" dirty="0" smtClean="0">
                <a:latin typeface="+mn-ea"/>
              </a:rPr>
              <a:t>,</a:t>
            </a:r>
            <a:r>
              <a:rPr lang="en-US" altLang="zh-CN" sz="2400" dirty="0" smtClean="0"/>
              <a:t> </a:t>
            </a:r>
            <a:r>
              <a:rPr lang="zh-CN" altLang="en-US" sz="2400" dirty="0" smtClean="0"/>
              <a:t>所以才缺席。</a:t>
            </a:r>
            <a:endParaRPr lang="en-US" altLang="zh-CN" sz="2400" dirty="0" smtClean="0"/>
          </a:p>
          <a:p>
            <a:pPr marL="1588" indent="0">
              <a:buNone/>
            </a:pPr>
            <a:r>
              <a:rPr lang="en-US" altLang="zh-CN" dirty="0" smtClean="0">
                <a:solidFill>
                  <a:schemeClr val="hlink"/>
                </a:solidFill>
              </a:rPr>
              <a:t>    His </a:t>
            </a:r>
            <a:r>
              <a:rPr lang="en-US" altLang="zh-CN" dirty="0">
                <a:solidFill>
                  <a:schemeClr val="hlink"/>
                </a:solidFill>
              </a:rPr>
              <a:t>illness accounted for his absence.</a:t>
            </a:r>
            <a:endParaRPr lang="en-US" altLang="zh-CN" dirty="0" smtClean="0"/>
          </a:p>
          <a:p>
            <a:pPr marL="1588" indent="0">
              <a:buNone/>
            </a:pPr>
            <a:r>
              <a:rPr lang="en-US" altLang="zh-CN" sz="2400" dirty="0" smtClean="0"/>
              <a:t>2. </a:t>
            </a:r>
            <a:r>
              <a:rPr lang="zh-CN" altLang="en-US" sz="2400" dirty="0" smtClean="0"/>
              <a:t>这占了全部铁道事故的</a:t>
            </a:r>
            <a:r>
              <a:rPr lang="en-US" altLang="zh-CN" sz="2400" dirty="0" smtClean="0">
                <a:latin typeface="宋体" charset="-122"/>
              </a:rPr>
              <a:t>30%</a:t>
            </a:r>
            <a:r>
              <a:rPr lang="zh-CN" altLang="en-US" sz="2400" dirty="0" smtClean="0">
                <a:latin typeface="宋体" charset="-122"/>
              </a:rPr>
              <a:t>。</a:t>
            </a:r>
          </a:p>
          <a:p>
            <a:pPr marL="179388" indent="-177800">
              <a:buFont typeface="Arial" charset="0"/>
              <a:buNone/>
            </a:pPr>
            <a:r>
              <a:rPr lang="en-US" altLang="zh-CN" dirty="0" smtClean="0">
                <a:solidFill>
                  <a:schemeClr val="hlink"/>
                </a:solidFill>
              </a:rPr>
              <a:t>    It accounts for 30 per cent of the whole railway accidents.</a:t>
            </a:r>
            <a:endParaRPr lang="zh-CN" altLang="en-US" dirty="0" smtClean="0"/>
          </a:p>
          <a:p>
            <a:pPr marL="1588" indent="0" eaLnBrk="1" hangingPunct="1">
              <a:buSzPct val="100000"/>
              <a:buNone/>
            </a:pPr>
            <a:r>
              <a:rPr lang="en-US" altLang="zh-CN" sz="2400" dirty="0" smtClean="0"/>
              <a:t>3. </a:t>
            </a:r>
            <a:r>
              <a:rPr lang="zh-CN" altLang="en-US" sz="2400" dirty="0" smtClean="0"/>
              <a:t>总裁</a:t>
            </a:r>
            <a:r>
              <a:rPr lang="zh-CN" altLang="en-US" sz="2400" dirty="0"/>
              <a:t>被叫到理事会</a:t>
            </a:r>
            <a:r>
              <a:rPr lang="zh-CN" altLang="en-US" sz="2400" dirty="0" smtClean="0"/>
              <a:t>对他</a:t>
            </a:r>
            <a:r>
              <a:rPr lang="zh-CN" altLang="en-US" sz="2400" dirty="0"/>
              <a:t>的行为作出解释。 </a:t>
            </a:r>
            <a:endParaRPr lang="zh-CN" altLang="en-US" sz="2400" dirty="0" smtClean="0"/>
          </a:p>
          <a:p>
            <a:pPr marL="358775" indent="-357188" algn="just" eaLnBrk="1" hangingPunct="1">
              <a:buSzPct val="120000"/>
              <a:buNone/>
            </a:pPr>
            <a:r>
              <a:rPr lang="en-US" altLang="zh-CN" dirty="0" smtClean="0">
                <a:solidFill>
                  <a:schemeClr val="hlink"/>
                </a:solidFill>
              </a:rPr>
              <a:t>    The president was called before the board to account for his actions.</a:t>
            </a:r>
            <a:endParaRPr lang="zh-CN" altLang="en-US" dirty="0" smtClean="0"/>
          </a:p>
          <a:p>
            <a:pPr marL="1588" indent="0" eaLnBrk="1" hangingPunct="1">
              <a:buSzPct val="100000"/>
              <a:buNone/>
            </a:pPr>
            <a:r>
              <a:rPr lang="en-US" altLang="zh-CN" sz="2400" dirty="0" smtClean="0"/>
              <a:t>4. </a:t>
            </a:r>
            <a:r>
              <a:rPr lang="zh-CN" altLang="en-US" sz="2400" dirty="0" smtClean="0"/>
              <a:t>太多的雨水导致庄稼歉收 。</a:t>
            </a:r>
          </a:p>
          <a:p>
            <a:pPr marL="179388" indent="-177800" eaLnBrk="1" hangingPunct="1">
              <a:buSzPct val="120000"/>
              <a:buFont typeface="Arial" charset="0"/>
              <a:buNone/>
            </a:pPr>
            <a:r>
              <a:rPr lang="en-US" altLang="zh-CN" dirty="0" smtClean="0"/>
              <a:t>    </a:t>
            </a:r>
            <a:r>
              <a:rPr lang="en-US" altLang="zh-CN" dirty="0" smtClean="0">
                <a:solidFill>
                  <a:schemeClr val="hlink"/>
                </a:solidFill>
              </a:rPr>
              <a:t>Too much rain accounted for the poor crop.</a:t>
            </a:r>
            <a:endParaRPr lang="zh-CN" altLang="en-US" dirty="0" smtClean="0">
              <a:solidFill>
                <a:schemeClr val="hlink"/>
              </a:solidFill>
            </a:endParaRPr>
          </a:p>
          <a:p>
            <a:pPr eaLnBrk="1" hangingPunct="1">
              <a:buSzPct val="120000"/>
              <a:buFont typeface="Arial" charset="0"/>
              <a:buNone/>
            </a:pP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dissolv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dissolve">
                                      <p:cBhvr>
                                        <p:cTn id="22" dur="500"/>
                                        <p:tgtEl>
                                          <p:spTgt spid="7">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67695" y="656365"/>
            <a:ext cx="8796196" cy="6046360"/>
          </a:xfrm>
          <a:prstGeom prst="rect">
            <a:avLst/>
          </a:prstGeom>
          <a:noFill/>
          <a:ln>
            <a:miter lim="800000"/>
            <a:headEnd/>
            <a:tailEnd/>
          </a:ln>
        </p:spPr>
        <p:txBody>
          <a:bodyPr/>
          <a:lstStyle/>
          <a:p>
            <a:pPr marL="361950" indent="-360363" algn="just" eaLnBrk="1" hangingPunct="1">
              <a:buSzPct val="120000"/>
              <a:buFont typeface="Arial" charset="0"/>
              <a:buNone/>
            </a:pPr>
            <a:r>
              <a:rPr lang="en-US" altLang="zh-CN" sz="3200" b="1" dirty="0" smtClean="0"/>
              <a:t>have an / some / little / no effect on: </a:t>
            </a:r>
            <a:r>
              <a:rPr lang="en-US" altLang="zh-CN" dirty="0" smtClean="0"/>
              <a:t>to </a:t>
            </a:r>
            <a:r>
              <a:rPr lang="en-US" altLang="zh-CN" dirty="0"/>
              <a:t>have </a:t>
            </a:r>
            <a:r>
              <a:rPr lang="en-US" altLang="zh-CN" sz="2800" dirty="0" smtClean="0"/>
              <a:t>some / little / no influence on</a:t>
            </a:r>
            <a:r>
              <a:rPr lang="en-US" altLang="zh-CN" b="1" dirty="0" smtClean="0"/>
              <a:t> </a:t>
            </a:r>
            <a:r>
              <a:rPr lang="zh-CN" altLang="en-US" sz="2400" dirty="0" smtClean="0">
                <a:solidFill>
                  <a:schemeClr val="hlink"/>
                </a:solidFill>
              </a:rPr>
              <a:t>对</a:t>
            </a:r>
            <a:r>
              <a:rPr lang="en-US" altLang="zh-CN" sz="2400" dirty="0" smtClean="0">
                <a:solidFill>
                  <a:schemeClr val="hlink"/>
                </a:solidFill>
                <a:latin typeface="宋体"/>
              </a:rPr>
              <a:t>…</a:t>
            </a:r>
            <a:r>
              <a:rPr lang="zh-CN" altLang="en-US" sz="2400" dirty="0" smtClean="0">
                <a:solidFill>
                  <a:schemeClr val="hlink"/>
                </a:solidFill>
              </a:rPr>
              <a:t>有一些 </a:t>
            </a:r>
            <a:r>
              <a:rPr lang="en-US" altLang="zh-CN" sz="2400" dirty="0" smtClean="0">
                <a:solidFill>
                  <a:schemeClr val="hlink"/>
                </a:solidFill>
                <a:latin typeface="+mn-ea"/>
              </a:rPr>
              <a:t>/</a:t>
            </a:r>
            <a:r>
              <a:rPr lang="en-US" altLang="zh-CN" sz="2400" dirty="0" smtClean="0">
                <a:solidFill>
                  <a:schemeClr val="hlink"/>
                </a:solidFill>
              </a:rPr>
              <a:t> </a:t>
            </a:r>
            <a:r>
              <a:rPr lang="zh-CN" altLang="en-US" sz="2400" dirty="0" smtClean="0">
                <a:solidFill>
                  <a:schemeClr val="hlink"/>
                </a:solidFill>
              </a:rPr>
              <a:t>很少 </a:t>
            </a:r>
            <a:r>
              <a:rPr lang="en-US" altLang="zh-CN" sz="2400" dirty="0" smtClean="0">
                <a:solidFill>
                  <a:schemeClr val="hlink"/>
                </a:solidFill>
                <a:latin typeface="+mn-ea"/>
              </a:rPr>
              <a:t>/</a:t>
            </a:r>
            <a:r>
              <a:rPr lang="en-US" altLang="zh-CN" sz="2400" dirty="0" smtClean="0">
                <a:solidFill>
                  <a:schemeClr val="hlink"/>
                </a:solidFill>
              </a:rPr>
              <a:t> </a:t>
            </a:r>
            <a:r>
              <a:rPr lang="zh-CN" altLang="en-US" sz="2400" dirty="0" smtClean="0">
                <a:solidFill>
                  <a:schemeClr val="hlink"/>
                </a:solidFill>
              </a:rPr>
              <a:t>没有影响</a:t>
            </a:r>
            <a:endParaRPr lang="en-US" altLang="zh-CN" sz="2400" dirty="0" smtClean="0">
              <a:solidFill>
                <a:schemeClr val="hlink"/>
              </a:solidFill>
            </a:endParaRPr>
          </a:p>
          <a:p>
            <a:pPr marL="361950" indent="-360363" eaLnBrk="1" hangingPunct="1">
              <a:buSzPct val="120000"/>
              <a:buFont typeface="Arial" charset="0"/>
              <a:buNone/>
            </a:pPr>
            <a:r>
              <a:rPr lang="en-US" altLang="zh-CN" sz="2800" i="1" dirty="0" smtClean="0"/>
              <a:t>e.g.</a:t>
            </a:r>
          </a:p>
          <a:p>
            <a:pPr marL="361950" indent="-360363" algn="just" eaLnBrk="1" hangingPunct="1">
              <a:buSzPct val="120000"/>
              <a:buFont typeface="Arial" charset="0"/>
              <a:buNone/>
            </a:pPr>
            <a:r>
              <a:rPr lang="en-US" altLang="zh-CN" sz="2800" dirty="0" smtClean="0"/>
              <a:t>1. This had a great effect on the future of both mother and son. </a:t>
            </a:r>
          </a:p>
          <a:p>
            <a:pPr marL="361950" indent="-360363" eaLnBrk="1" hangingPunct="1">
              <a:buSzPct val="120000"/>
              <a:buFont typeface="Arial" charset="0"/>
              <a:buNone/>
            </a:pPr>
            <a:r>
              <a:rPr lang="zh-CN" altLang="en-US" sz="2400" dirty="0" smtClean="0">
                <a:solidFill>
                  <a:schemeClr val="hlink"/>
                </a:solidFill>
              </a:rPr>
              <a:t>     这对于母亲和儿子的未来具有很大影响。</a:t>
            </a:r>
            <a:endParaRPr lang="zh-CN" altLang="en-US" sz="2800" dirty="0" smtClean="0"/>
          </a:p>
          <a:p>
            <a:pPr marL="361950" indent="-360363" algn="just" eaLnBrk="1" hangingPunct="1">
              <a:buSzPct val="120000"/>
              <a:buFont typeface="Arial" charset="0"/>
              <a:buNone/>
            </a:pPr>
            <a:r>
              <a:rPr lang="en-US" altLang="zh-CN" sz="2800" dirty="0" smtClean="0"/>
              <a:t>2. Politicians do have some effect on the lives of ordinary people.</a:t>
            </a:r>
          </a:p>
          <a:p>
            <a:pPr marL="361950" indent="-360363" eaLnBrk="1" hangingPunct="1">
              <a:buSzPct val="120000"/>
              <a:buFont typeface="Arial" charset="0"/>
              <a:buNone/>
            </a:pPr>
            <a:r>
              <a:rPr lang="zh-CN" altLang="en-US" sz="2400" dirty="0" smtClean="0">
                <a:solidFill>
                  <a:schemeClr val="hlink"/>
                </a:solidFill>
              </a:rPr>
              <a:t>     政治家们对于普通人的生活确实具有影响。</a:t>
            </a:r>
            <a:endParaRPr lang="en-US" altLang="zh-CN" sz="2800" dirty="0" smtClean="0"/>
          </a:p>
          <a:p>
            <a:pPr marL="361950" indent="-360363" eaLnBrk="1" hangingPunct="1">
              <a:buSzPct val="120000"/>
              <a:buFont typeface="Arial" charset="0"/>
              <a:buNone/>
            </a:pPr>
            <a:r>
              <a:rPr lang="en-US" altLang="zh-CN" sz="2800" dirty="0" smtClean="0"/>
              <a:t>3. The law has no</a:t>
            </a:r>
            <a:r>
              <a:rPr lang="zh-CN" altLang="en-US" sz="2800" dirty="0" smtClean="0"/>
              <a:t> </a:t>
            </a:r>
            <a:r>
              <a:rPr lang="en-US" altLang="zh-CN" sz="2800" dirty="0" smtClean="0"/>
              <a:t>effect on the stability of the city.</a:t>
            </a:r>
            <a:endParaRPr lang="en-US" altLang="zh-CN" dirty="0" smtClean="0"/>
          </a:p>
          <a:p>
            <a:pPr marL="361950" indent="-360363" eaLnBrk="1" hangingPunct="1">
              <a:buSzPct val="120000"/>
              <a:buFont typeface="Arial" charset="0"/>
              <a:buNone/>
            </a:pPr>
            <a:r>
              <a:rPr lang="zh-CN" altLang="en-US" sz="2400" dirty="0" smtClean="0"/>
              <a:t>     </a:t>
            </a:r>
            <a:r>
              <a:rPr lang="zh-CN" altLang="en-US" sz="2400" dirty="0" smtClean="0">
                <a:solidFill>
                  <a:schemeClr val="hlink"/>
                </a:solidFill>
              </a:rPr>
              <a:t>这条法律对于城市稳定没有影响。</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5299" y="662278"/>
            <a:ext cx="8792445" cy="5761037"/>
          </a:xfrm>
          <a:prstGeom prst="rect">
            <a:avLst/>
          </a:prstGeom>
          <a:noFill/>
          <a:ln>
            <a:miter lim="800000"/>
            <a:headEnd/>
            <a:tailEnd/>
          </a:ln>
        </p:spPr>
        <p:txBody>
          <a:bodyPr/>
          <a:lstStyle/>
          <a:p>
            <a:pPr marL="0" indent="1588" algn="just" eaLnBrk="1" hangingPunct="1">
              <a:lnSpc>
                <a:spcPct val="100000"/>
              </a:lnSpc>
              <a:buSzPct val="120000"/>
              <a:buFont typeface="Arial" charset="0"/>
              <a:buNone/>
            </a:pPr>
            <a:r>
              <a:rPr lang="en-US" altLang="zh-CN" sz="3200" b="1" i="1" dirty="0" smtClean="0"/>
              <a:t>Theobroma cacao </a:t>
            </a:r>
            <a:r>
              <a:rPr lang="en-US" altLang="zh-CN" sz="3200" b="1" dirty="0" smtClean="0"/>
              <a:t>                             </a:t>
            </a:r>
            <a:r>
              <a:rPr lang="zh-CN" altLang="en-US" sz="2400" dirty="0" smtClean="0">
                <a:solidFill>
                  <a:schemeClr val="hlink"/>
                </a:solidFill>
              </a:rPr>
              <a:t>可可树</a:t>
            </a:r>
            <a:r>
              <a:rPr lang="zh-CN" altLang="en-US" b="1" dirty="0" smtClean="0"/>
              <a:t>		</a:t>
            </a:r>
          </a:p>
          <a:p>
            <a:pPr marL="457200" indent="-457200" algn="just" eaLnBrk="1" hangingPunct="1">
              <a:lnSpc>
                <a:spcPct val="100000"/>
              </a:lnSpc>
              <a:buSzPct val="100000"/>
              <a:buFont typeface="Wingdings" pitchFamily="2" charset="2"/>
              <a:buChar char="Ø"/>
            </a:pPr>
            <a:r>
              <a:rPr lang="en-US" altLang="zh-CN" sz="2800" i="1" dirty="0" smtClean="0"/>
              <a:t>Theobroma cacao</a:t>
            </a:r>
            <a:r>
              <a:rPr lang="en-US" altLang="zh-CN" sz="2800" dirty="0" smtClean="0"/>
              <a:t>, also cacao tree and cocoa tree, is a small evergreen tree, native to the deep tropical region of the Americas. Its seeds are used to make cocoa powder and chocolate.</a:t>
            </a: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22532" name="Picture 4" descr="http://1842.img.pp.sohu.com.cn/images/blog/2011/1/30/6/15/u6992338_12e8b9b6bf7g213.jpg"/>
          <p:cNvPicPr>
            <a:picLocks noChangeAspect="1" noChangeArrowheads="1"/>
          </p:cNvPicPr>
          <p:nvPr/>
        </p:nvPicPr>
        <p:blipFill>
          <a:blip r:embed="rId6" cstate="print"/>
          <a:srcRect/>
          <a:stretch>
            <a:fillRect/>
          </a:stretch>
        </p:blipFill>
        <p:spPr bwMode="auto">
          <a:xfrm>
            <a:off x="1038525" y="3398808"/>
            <a:ext cx="4606113" cy="3070743"/>
          </a:xfrm>
          <a:prstGeom prst="rect">
            <a:avLst/>
          </a:prstGeom>
          <a:ln>
            <a:noFill/>
          </a:ln>
          <a:effectLst>
            <a:outerShdw sx="1000" sy="1000" algn="tl" rotWithShape="0">
              <a:srgbClr val="333333"/>
            </a:outerShdw>
          </a:effectLst>
        </p:spPr>
      </p:pic>
      <p:pic>
        <p:nvPicPr>
          <p:cNvPr id="29698" name="Picture 2"/>
          <p:cNvPicPr>
            <a:picLocks noChangeAspect="1" noChangeArrowheads="1"/>
          </p:cNvPicPr>
          <p:nvPr/>
        </p:nvPicPr>
        <p:blipFill>
          <a:blip r:embed="rId7" cstate="print"/>
          <a:srcRect/>
          <a:stretch>
            <a:fillRect/>
          </a:stretch>
        </p:blipFill>
        <p:spPr bwMode="auto">
          <a:xfrm>
            <a:off x="3762375" y="847725"/>
            <a:ext cx="1771650" cy="285750"/>
          </a:xfrm>
          <a:prstGeom prst="rect">
            <a:avLst/>
          </a:prstGeom>
          <a:noFill/>
          <a:ln w="9525">
            <a:noFill/>
            <a:miter lim="800000"/>
            <a:headEnd/>
            <a:tailEnd/>
          </a:ln>
        </p:spPr>
      </p:pic>
      <p:pic>
        <p:nvPicPr>
          <p:cNvPr id="11" name="图片 6" descr="Home">
            <a:hlinkClick r:id="rId3"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75029" y="1189515"/>
            <a:ext cx="8796443" cy="5272792"/>
          </a:xfrm>
          <a:prstGeom prst="rect">
            <a:avLst/>
          </a:prstGeom>
          <a:noFill/>
          <a:ln>
            <a:miter lim="800000"/>
            <a:headEnd/>
            <a:tailEnd/>
          </a:ln>
        </p:spPr>
        <p:txBody>
          <a:bodyPr/>
          <a:lstStyle/>
          <a:p>
            <a:pPr marL="0" indent="0" algn="just">
              <a:lnSpc>
                <a:spcPct val="113000"/>
              </a:lnSpc>
              <a:buNone/>
            </a:pPr>
            <a:r>
              <a:rPr lang="en-US" altLang="zh-CN" sz="1800" dirty="0" smtClean="0">
                <a:solidFill>
                  <a:srgbClr val="0070C0"/>
                </a:solidFill>
                <a:latin typeface="Times New Roman" pitchFamily="18" charset="0"/>
              </a:rPr>
              <a:t>5</a:t>
            </a:r>
            <a:r>
              <a:rPr lang="en-US" altLang="zh-CN" sz="1800" dirty="0" smtClean="0">
                <a:latin typeface="Times New Roman" pitchFamily="18" charset="0"/>
              </a:rPr>
              <a:t> </a:t>
            </a:r>
            <a:r>
              <a:rPr lang="en-US" altLang="zh-CN" sz="1800" dirty="0">
                <a:latin typeface="Times New Roman" pitchFamily="18" charset="0"/>
              </a:rPr>
              <a:t> </a:t>
            </a:r>
            <a:r>
              <a:rPr lang="en-US" altLang="zh-CN" sz="2500" dirty="0"/>
              <a:t>However, it is not just the large amounts of sugar in modern chocolate that explains its success. If this were the case, </a:t>
            </a:r>
            <a:r>
              <a:rPr lang="en-US" altLang="zh-CN" sz="2500" dirty="0" smtClean="0"/>
              <a:t>other products </a:t>
            </a:r>
            <a:r>
              <a:rPr lang="en-US" altLang="zh-CN" sz="2500" dirty="0"/>
              <a:t>containing sugar would </a:t>
            </a:r>
            <a:r>
              <a:rPr lang="en-US" altLang="zh-CN" sz="2500" dirty="0">
                <a:hlinkClick r:id="rId3" action="ppaction://hlinksldjump"/>
              </a:rPr>
              <a:t>have the same effect on</a:t>
            </a:r>
            <a:r>
              <a:rPr lang="en-US" altLang="zh-CN" sz="2500" dirty="0"/>
              <a:t> us</a:t>
            </a:r>
            <a:r>
              <a:rPr lang="en-US" altLang="zh-CN" sz="2500" dirty="0" smtClean="0"/>
              <a:t>. </a:t>
            </a:r>
            <a:r>
              <a:rPr lang="en-US" altLang="zh-CN" sz="2500" dirty="0" smtClean="0">
                <a:hlinkClick r:id="rId4" action="ppaction://hlinksldjump"/>
              </a:rPr>
              <a:t>We don’t want other sweet foods the way we want chocolate</a:t>
            </a:r>
            <a:r>
              <a:rPr lang="en-US" altLang="zh-CN" sz="2500" dirty="0" smtClean="0"/>
              <a:t>, as they don’t make us feel good in the same way.</a:t>
            </a:r>
          </a:p>
          <a:p>
            <a:pPr marL="0" indent="19050" algn="just">
              <a:lnSpc>
                <a:spcPct val="113000"/>
              </a:lnSpc>
              <a:buNone/>
            </a:pPr>
            <a:r>
              <a:rPr lang="en-US" altLang="zh-CN" sz="1800" dirty="0" smtClean="0">
                <a:solidFill>
                  <a:srgbClr val="0070C0"/>
                </a:solidFill>
                <a:latin typeface="Times New Roman" pitchFamily="18" charset="0"/>
              </a:rPr>
              <a:t>6</a:t>
            </a:r>
            <a:r>
              <a:rPr lang="en-US" altLang="zh-CN" dirty="0" smtClean="0"/>
              <a:t>  </a:t>
            </a:r>
            <a:r>
              <a:rPr lang="en-US" altLang="zh-CN" sz="2500" spc="-40" dirty="0" smtClean="0"/>
              <a:t>It is also known that chocolate helps </a:t>
            </a:r>
            <a:r>
              <a:rPr lang="en-US" altLang="zh-CN" sz="2500" spc="-40" dirty="0" smtClean="0">
                <a:hlinkClick r:id="rId5" action="ppaction://hlinksldjump"/>
              </a:rPr>
              <a:t>release</a:t>
            </a:r>
            <a:r>
              <a:rPr lang="en-US" altLang="zh-CN" sz="2500" spc="-40" dirty="0" smtClean="0"/>
              <a:t> </a:t>
            </a:r>
            <a:r>
              <a:rPr lang="en-US" altLang="zh-CN" sz="2500" spc="-40" dirty="0" smtClean="0">
                <a:hlinkClick r:id="rId6" action="ppaction://hlinksldjump"/>
              </a:rPr>
              <a:t>hormones</a:t>
            </a:r>
            <a:r>
              <a:rPr lang="en-US" altLang="zh-CN" sz="2500" spc="-40" dirty="0" smtClean="0"/>
              <a:t> in the brain cal</a:t>
            </a:r>
            <a:r>
              <a:rPr lang="en-US" altLang="zh-CN" sz="2500" dirty="0" smtClean="0"/>
              <a:t>led </a:t>
            </a:r>
            <a:r>
              <a:rPr lang="en-US" altLang="zh-CN" sz="2500" dirty="0" smtClean="0">
                <a:hlinkClick r:id="rId7" action="ppaction://hlinksldjump"/>
              </a:rPr>
              <a:t>endorphins</a:t>
            </a:r>
            <a:r>
              <a:rPr lang="en-US" altLang="zh-CN" sz="2500" dirty="0" smtClean="0"/>
              <a:t>. </a:t>
            </a:r>
            <a:r>
              <a:rPr lang="en-US" altLang="zh-CN" sz="2500" dirty="0" smtClean="0">
                <a:hlinkClick r:id="rId8" action="ppaction://hlinksldjump"/>
              </a:rPr>
              <a:t>These chemicals make us feel happy and give us a sense of well-being</a:t>
            </a:r>
            <a:r>
              <a:rPr lang="en-US" altLang="zh-CN" sz="2500" dirty="0" smtClean="0"/>
              <a:t>, similar to the feeling we have when we’re in </a:t>
            </a:r>
            <a:r>
              <a:rPr lang="en-US" altLang="zh-CN" sz="2500" spc="-30" dirty="0" smtClean="0"/>
              <a:t>love! Although there are about 300 different chemicals in chocolate, </a:t>
            </a:r>
            <a:r>
              <a:rPr lang="en-US" altLang="zh-CN" sz="2500" dirty="0" smtClean="0"/>
              <a:t>including minerals and </a:t>
            </a:r>
            <a:r>
              <a:rPr lang="en-US" altLang="zh-CN" sz="2500" dirty="0" smtClean="0">
                <a:hlinkClick r:id="rId9" action="ppaction://hlinksldjump"/>
              </a:rPr>
              <a:t>vitamins</a:t>
            </a:r>
            <a:r>
              <a:rPr lang="en-US" altLang="zh-CN" sz="2500" dirty="0" smtClean="0"/>
              <a:t>, it is not really known how all of these affect us.</a:t>
            </a:r>
            <a:endParaRPr lang="en-US" altLang="zh-CN" sz="2500" b="1" dirty="0" smtClean="0"/>
          </a:p>
          <a:p>
            <a:pPr marL="179388" lvl="1" indent="0" eaLnBrk="1" hangingPunct="1">
              <a:lnSpc>
                <a:spcPct val="113000"/>
              </a:lnSpc>
              <a:buSzPct val="50000"/>
              <a:buFont typeface="Wingdings" pitchFamily="2" charset="2"/>
              <a:buNone/>
            </a:pPr>
            <a:endParaRPr lang="zh-CN" altLang="en-US" dirty="0" smtClean="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10" action="ppaction://hlinkfile"/>
          </p:cNvPr>
          <p:cNvPicPr>
            <a:picLocks noChangeAspect="1" noChangeArrowheads="1"/>
          </p:cNvPicPr>
          <p:nvPr/>
        </p:nvPicPr>
        <p:blipFill>
          <a:blip r:embed="rId11" cstate="print"/>
          <a:srcRect/>
          <a:stretch>
            <a:fillRect/>
          </a:stretch>
        </p:blipFill>
        <p:spPr bwMode="auto">
          <a:xfrm>
            <a:off x="8420281" y="717856"/>
            <a:ext cx="476250" cy="533400"/>
          </a:xfrm>
          <a:prstGeom prst="rect">
            <a:avLst/>
          </a:prstGeom>
          <a:noFill/>
          <a:ln w="9525">
            <a:noFill/>
            <a:miter lim="800000"/>
            <a:headEnd/>
            <a:tailEnd/>
          </a:ln>
        </p:spPr>
      </p:pic>
      <p:pic>
        <p:nvPicPr>
          <p:cNvPr id="6153" name="图片 10">
            <a:hlinkClick r:id="rId12" action="ppaction://hlinksldjump"/>
          </p:cNvPr>
          <p:cNvPicPr>
            <a:picLocks noChangeAspect="1"/>
          </p:cNvPicPr>
          <p:nvPr/>
        </p:nvPicPr>
        <p:blipFill>
          <a:blip r:embed="rId13" cstate="print"/>
          <a:srcRect/>
          <a:stretch>
            <a:fillRect/>
          </a:stretch>
        </p:blipFill>
        <p:spPr bwMode="auto">
          <a:xfrm>
            <a:off x="8072749" y="6092825"/>
            <a:ext cx="879475" cy="539750"/>
          </a:xfrm>
          <a:prstGeom prst="rect">
            <a:avLst/>
          </a:prstGeom>
          <a:noFill/>
          <a:ln w="9525">
            <a:noFill/>
            <a:miter lim="800000"/>
            <a:headEnd/>
            <a:tailEnd/>
          </a:ln>
        </p:spPr>
      </p:pic>
      <p:sp>
        <p:nvSpPr>
          <p:cNvPr id="9" name="矩形 8"/>
          <p:cNvSpPr/>
          <p:nvPr/>
        </p:nvSpPr>
        <p:spPr>
          <a:xfrm>
            <a:off x="2267769" y="5771783"/>
            <a:ext cx="415498" cy="369332"/>
          </a:xfrm>
          <a:prstGeom prst="rect">
            <a:avLst/>
          </a:prstGeom>
        </p:spPr>
        <p:txBody>
          <a:bodyPr wrap="none">
            <a:spAutoFit/>
          </a:bodyPr>
          <a:lstStyle/>
          <a:p>
            <a:r>
              <a:rPr lang="zh-CN" altLang="en-US" dirty="0" smtClean="0">
                <a:solidFill>
                  <a:srgbClr val="DA0000"/>
                </a:solidFill>
                <a:latin typeface="KozMinPro-Regular"/>
              </a:rPr>
              <a:t>■</a:t>
            </a:r>
            <a:endParaRPr lang="zh-CN" altLang="en-US" dirty="0"/>
          </a:p>
        </p:txBody>
      </p:sp>
      <p:pic>
        <p:nvPicPr>
          <p:cNvPr id="10" name="图片 6" descr="Home">
            <a:hlinkClick r:id="rId14" action="ppaction://hlinksldjump"/>
          </p:cNvPr>
          <p:cNvPicPr>
            <a:picLocks noChangeAspect="1" noChangeArrowheads="1"/>
          </p:cNvPicPr>
          <p:nvPr/>
        </p:nvPicPr>
        <p:blipFill>
          <a:blip r:embed="rId15"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16" action="ppaction://hlinksldjump"/>
          </p:cNvPr>
          <p:cNvPicPr>
            <a:picLocks noChangeAspect="1" noChangeArrowheads="1"/>
          </p:cNvPicPr>
          <p:nvPr/>
        </p:nvPicPr>
        <p:blipFill>
          <a:blip r:embed="rId1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62278"/>
            <a:ext cx="8792446" cy="5761037"/>
          </a:xfrm>
          <a:prstGeom prst="rect">
            <a:avLst/>
          </a:prstGeom>
          <a:noFill/>
          <a:ln>
            <a:miter lim="800000"/>
            <a:headEnd/>
            <a:tailEnd/>
          </a:ln>
        </p:spPr>
        <p:txBody>
          <a:bodyPr/>
          <a:lstStyle/>
          <a:p>
            <a:pPr marL="179388" indent="-177800" algn="just" eaLnBrk="1" hangingPunct="1">
              <a:lnSpc>
                <a:spcPct val="100000"/>
              </a:lnSpc>
              <a:buSzPct val="120000"/>
              <a:buFont typeface="Arial" charset="0"/>
              <a:buNone/>
            </a:pPr>
            <a:r>
              <a:rPr lang="en-US" altLang="zh-CN" sz="3200" b="1" dirty="0" smtClean="0"/>
              <a:t>Aztec          </a:t>
            </a:r>
            <a:r>
              <a:rPr lang="en-US" altLang="zh-CN" b="1" dirty="0" smtClean="0"/>
              <a:t>	</a:t>
            </a:r>
            <a:r>
              <a:rPr lang="en-US" altLang="zh-CN" sz="2800" i="1" dirty="0" smtClean="0">
                <a:solidFill>
                  <a:srgbClr val="990000"/>
                </a:solidFill>
              </a:rPr>
              <a:t>n.</a:t>
            </a:r>
            <a:r>
              <a:rPr lang="en-US" altLang="zh-CN" dirty="0"/>
              <a:t> </a:t>
            </a:r>
            <a:r>
              <a:rPr lang="en-US" altLang="zh-CN" sz="2800" dirty="0" smtClean="0"/>
              <a:t>the Aztecs were natives of Mexico who were conquered by the Spanish in 1521 </a:t>
            </a:r>
            <a:r>
              <a:rPr lang="zh-CN" altLang="en-US" sz="2400" dirty="0" smtClean="0">
                <a:solidFill>
                  <a:schemeClr val="hlink"/>
                </a:solidFill>
              </a:rPr>
              <a:t>阿兹特克人（墨西哥印第安人）</a:t>
            </a: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9" name="Picture 20"/>
          <p:cNvPicPr>
            <a:picLocks noChangeAspect="1" noChangeArrowheads="1"/>
          </p:cNvPicPr>
          <p:nvPr/>
        </p:nvPicPr>
        <p:blipFill>
          <a:blip r:embed="rId4" cstate="print"/>
          <a:srcRect/>
          <a:stretch>
            <a:fillRect/>
          </a:stretch>
        </p:blipFill>
        <p:spPr bwMode="auto">
          <a:xfrm>
            <a:off x="684213" y="2997200"/>
            <a:ext cx="2125662" cy="2362200"/>
          </a:xfrm>
          <a:prstGeom prst="rect">
            <a:avLst/>
          </a:prstGeom>
          <a:noFill/>
          <a:ln w="9525">
            <a:noFill/>
            <a:miter lim="800000"/>
            <a:headEnd/>
            <a:tailEnd/>
          </a:ln>
          <a:effectLst/>
        </p:spPr>
      </p:pic>
      <p:pic>
        <p:nvPicPr>
          <p:cNvPr id="11" name="Picture 18"/>
          <p:cNvPicPr>
            <a:picLocks noChangeAspect="1" noChangeArrowheads="1"/>
          </p:cNvPicPr>
          <p:nvPr/>
        </p:nvPicPr>
        <p:blipFill>
          <a:blip r:embed="rId5" cstate="print"/>
          <a:srcRect/>
          <a:stretch>
            <a:fillRect/>
          </a:stretch>
        </p:blipFill>
        <p:spPr bwMode="auto">
          <a:xfrm>
            <a:off x="3563938" y="2492375"/>
            <a:ext cx="1973262" cy="2082800"/>
          </a:xfrm>
          <a:prstGeom prst="rect">
            <a:avLst/>
          </a:prstGeom>
          <a:noFill/>
          <a:ln w="9525">
            <a:noFill/>
            <a:miter lim="800000"/>
            <a:headEnd/>
            <a:tailEnd/>
          </a:ln>
          <a:effectLst/>
        </p:spPr>
      </p:pic>
      <p:pic>
        <p:nvPicPr>
          <p:cNvPr id="12" name="Picture 21"/>
          <p:cNvPicPr>
            <a:picLocks noChangeAspect="1" noChangeArrowheads="1"/>
          </p:cNvPicPr>
          <p:nvPr/>
        </p:nvPicPr>
        <p:blipFill>
          <a:blip r:embed="rId6" cstate="print"/>
          <a:srcRect/>
          <a:stretch>
            <a:fillRect/>
          </a:stretch>
        </p:blipFill>
        <p:spPr bwMode="auto">
          <a:xfrm>
            <a:off x="6300788" y="2781300"/>
            <a:ext cx="2159000" cy="2608263"/>
          </a:xfrm>
          <a:prstGeom prst="rect">
            <a:avLst/>
          </a:prstGeom>
          <a:noFill/>
          <a:ln w="9525">
            <a:noFill/>
            <a:miter lim="800000"/>
            <a:headEnd/>
            <a:tailEnd/>
          </a:ln>
          <a:effectLst/>
        </p:spPr>
      </p:pic>
      <p:pic>
        <p:nvPicPr>
          <p:cNvPr id="30722" name="Picture 2"/>
          <p:cNvPicPr>
            <a:picLocks noChangeAspect="1" noChangeArrowheads="1"/>
          </p:cNvPicPr>
          <p:nvPr/>
        </p:nvPicPr>
        <p:blipFill>
          <a:blip r:embed="rId7" cstate="print"/>
          <a:srcRect/>
          <a:stretch>
            <a:fillRect/>
          </a:stretch>
        </p:blipFill>
        <p:spPr bwMode="auto">
          <a:xfrm>
            <a:off x="1566863" y="847725"/>
            <a:ext cx="1057275" cy="266700"/>
          </a:xfrm>
          <a:prstGeom prst="rect">
            <a:avLst/>
          </a:prstGeom>
          <a:noFill/>
          <a:ln w="9525">
            <a:noFill/>
            <a:miter lim="800000"/>
            <a:headEnd/>
            <a:tailEnd/>
          </a:ln>
        </p:spPr>
      </p:pic>
      <p:pic>
        <p:nvPicPr>
          <p:cNvPr id="13"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10" action="ppaction://hlinksldjump"/>
          </p:cNvPr>
          <p:cNvPicPr>
            <a:picLocks noChangeAspect="1" noChangeArrowheads="1"/>
          </p:cNvPicPr>
          <p:nvPr/>
        </p:nvPicPr>
        <p:blipFill>
          <a:blip r:embed="rId11" cstate="print"/>
          <a:srcRect/>
          <a:stretch>
            <a:fillRect/>
          </a:stretch>
        </p:blipFill>
        <p:spPr bwMode="auto">
          <a:xfrm>
            <a:off x="7656513" y="47625"/>
            <a:ext cx="558800" cy="393700"/>
          </a:xfrm>
          <a:prstGeom prst="rect">
            <a:avLst/>
          </a:prstGeom>
          <a:noFill/>
          <a:ln w="9525">
            <a:noFill/>
            <a:miter lim="800000"/>
            <a:headEnd/>
            <a:tailEnd/>
          </a:ln>
        </p:spPr>
      </p:pic>
      <p:pic>
        <p:nvPicPr>
          <p:cNvPr id="15" name="图片 1">
            <a:hlinkClick r:id="rId8" action="ppaction://hlinksldjump"/>
          </p:cNvPr>
          <p:cNvPicPr>
            <a:picLocks noChangeAspect="1"/>
          </p:cNvPicPr>
          <p:nvPr/>
        </p:nvPicPr>
        <p:blipFill>
          <a:blip r:embed="rId12"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81155" y="656499"/>
            <a:ext cx="8796590" cy="618120"/>
          </a:xfrm>
          <a:prstGeom prst="rect">
            <a:avLst/>
          </a:prstGeom>
          <a:noFill/>
          <a:ln>
            <a:miter lim="800000"/>
            <a:headEnd/>
            <a:tailEnd/>
          </a:ln>
        </p:spPr>
        <p:txBody>
          <a:bodyPr/>
          <a:lstStyle/>
          <a:p>
            <a:pPr marL="0" lvl="0" indent="0" eaLnBrk="1" hangingPunct="1">
              <a:lnSpc>
                <a:spcPct val="100000"/>
              </a:lnSpc>
              <a:spcBef>
                <a:spcPct val="0"/>
              </a:spcBef>
              <a:buNone/>
              <a:defRPr/>
            </a:pPr>
            <a:r>
              <a:rPr lang="en-US" altLang="zh-CN" sz="3200" b="1" dirty="0" err="1" smtClean="0"/>
              <a:t>Rodolphe</a:t>
            </a:r>
            <a:r>
              <a:rPr lang="en-US" altLang="zh-CN" sz="3200" b="1" dirty="0" smtClean="0"/>
              <a:t> Lindt</a:t>
            </a:r>
            <a:r>
              <a:rPr lang="en-US" altLang="zh-CN" b="1" dirty="0" smtClean="0"/>
              <a:t>	                               </a:t>
            </a:r>
            <a:r>
              <a:rPr lang="zh-CN" altLang="zh-CN" sz="2400" dirty="0" smtClean="0">
                <a:solidFill>
                  <a:srgbClr val="5B9BD5">
                    <a:lumMod val="75000"/>
                  </a:srgbClr>
                </a:solidFill>
              </a:rPr>
              <a:t>鲁道夫</a:t>
            </a:r>
            <a:r>
              <a:rPr lang="zh-CN" altLang="zh-CN" sz="2400" dirty="0" smtClean="0">
                <a:solidFill>
                  <a:srgbClr val="5B9BD5">
                    <a:lumMod val="75000"/>
                  </a:srgbClr>
                </a:solidFill>
                <a:latin typeface="+mn-ea"/>
              </a:rPr>
              <a:t>·</a:t>
            </a:r>
            <a:r>
              <a:rPr lang="zh-CN" altLang="zh-CN" sz="2400" dirty="0" smtClean="0">
                <a:solidFill>
                  <a:srgbClr val="5B9BD5">
                    <a:lumMod val="75000"/>
                  </a:srgbClr>
                </a:solidFill>
              </a:rPr>
              <a:t>莲（人名）</a:t>
            </a:r>
            <a:r>
              <a:rPr lang="en-US" altLang="zh-CN" sz="2400" noProof="1" smtClean="0">
                <a:solidFill>
                  <a:srgbClr val="5B9BD5">
                    <a:lumMod val="75000"/>
                  </a:srgbClr>
                </a:solidFill>
              </a:rPr>
              <a:t> </a:t>
            </a:r>
            <a:endParaRPr lang="zh-CN" altLang="en-US" sz="2400" noProof="1" smtClean="0">
              <a:solidFill>
                <a:srgbClr val="5B9BD5">
                  <a:lumMod val="75000"/>
                </a:srgbClr>
              </a:solidFill>
            </a:endParaRPr>
          </a:p>
          <a:p>
            <a:pPr marL="0" indent="0" eaLnBrk="1" hangingPunct="1">
              <a:lnSpc>
                <a:spcPct val="100000"/>
              </a:lnSpc>
              <a:buSzPct val="120000"/>
              <a:buNone/>
            </a:pPr>
            <a:r>
              <a:rPr lang="en-US" altLang="zh-CN" b="1" dirty="0" smtClean="0"/>
              <a:t>	</a:t>
            </a:r>
          </a:p>
          <a:p>
            <a:pPr marL="0" indent="0" algn="just" eaLnBrk="1" hangingPunct="1">
              <a:lnSpc>
                <a:spcPct val="100000"/>
              </a:lnSpc>
              <a:buSzPct val="120000"/>
              <a:buFont typeface="Arial" charset="0"/>
              <a:buNone/>
            </a:pPr>
            <a:r>
              <a:rPr lang="en-US" altLang="zh-CN" sz="2800" dirty="0" smtClean="0"/>
              <a:t>        </a:t>
            </a:r>
            <a:endParaRPr lang="zh-CN" altLang="en-US" sz="28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9" name="Picture 14"/>
          <p:cNvPicPr>
            <a:picLocks noChangeAspect="1" noChangeArrowheads="1"/>
          </p:cNvPicPr>
          <p:nvPr/>
        </p:nvPicPr>
        <p:blipFill>
          <a:blip r:embed="rId6" cstate="print"/>
          <a:srcRect/>
          <a:stretch>
            <a:fillRect/>
          </a:stretch>
        </p:blipFill>
        <p:spPr bwMode="auto">
          <a:xfrm>
            <a:off x="5928879" y="1557203"/>
            <a:ext cx="2932113" cy="3816350"/>
          </a:xfrm>
          <a:prstGeom prst="rect">
            <a:avLst/>
          </a:prstGeom>
          <a:noFill/>
          <a:ln w="9525">
            <a:noFill/>
            <a:miter lim="800000"/>
            <a:headEnd/>
            <a:tailEnd/>
          </a:ln>
          <a:effectLst/>
        </p:spPr>
      </p:pic>
      <p:sp>
        <p:nvSpPr>
          <p:cNvPr id="12" name="内容占位符 1"/>
          <p:cNvSpPr>
            <a:spLocks noGrp="1"/>
          </p:cNvSpPr>
          <p:nvPr>
            <p:ph idx="4294967295"/>
          </p:nvPr>
        </p:nvSpPr>
        <p:spPr bwMode="auto">
          <a:xfrm>
            <a:off x="181155" y="1446234"/>
            <a:ext cx="5610045" cy="3749224"/>
          </a:xfrm>
          <a:prstGeom prst="rect">
            <a:avLst/>
          </a:prstGeom>
          <a:noFill/>
          <a:ln>
            <a:miter lim="800000"/>
            <a:headEnd/>
            <a:tailEnd/>
          </a:ln>
        </p:spPr>
        <p:txBody>
          <a:bodyPr/>
          <a:lstStyle/>
          <a:p>
            <a:pPr marL="457200" lvl="0" indent="-457200" algn="just" eaLnBrk="1" hangingPunct="1">
              <a:lnSpc>
                <a:spcPct val="120000"/>
              </a:lnSpc>
              <a:spcBef>
                <a:spcPct val="0"/>
              </a:spcBef>
              <a:buFont typeface="Wingdings" pitchFamily="2" charset="2"/>
              <a:buChar char="Ø"/>
              <a:defRPr/>
            </a:pPr>
            <a:r>
              <a:rPr lang="en-US" altLang="zh-CN" sz="2800" dirty="0" err="1" smtClean="0"/>
              <a:t>Rodolphe</a:t>
            </a:r>
            <a:r>
              <a:rPr lang="en-US" altLang="zh-CN" sz="2800" dirty="0" smtClean="0"/>
              <a:t> </a:t>
            </a:r>
            <a:r>
              <a:rPr lang="en-US" altLang="zh-CN" sz="2800" dirty="0" err="1" smtClean="0"/>
              <a:t>Lindt</a:t>
            </a:r>
            <a:r>
              <a:rPr lang="en-US" altLang="zh-CN" sz="2800" dirty="0" smtClean="0"/>
              <a:t> (1855-1909) founded a chocolate factory in Bern in 1879. He developed two important improvements in manufacture which made his chocolate much smoother and less bitter than that of its rivals, as well as being easier to mould.</a:t>
            </a:r>
            <a:endParaRPr lang="zh-CN" altLang="en-US" sz="2800" dirty="0" smtClean="0"/>
          </a:p>
        </p:txBody>
      </p:sp>
      <p:pic>
        <p:nvPicPr>
          <p:cNvPr id="31746" name="Picture 2"/>
          <p:cNvPicPr>
            <a:picLocks noChangeAspect="1" noChangeArrowheads="1"/>
          </p:cNvPicPr>
          <p:nvPr/>
        </p:nvPicPr>
        <p:blipFill>
          <a:blip r:embed="rId7" cstate="print"/>
          <a:srcRect/>
          <a:stretch>
            <a:fillRect/>
          </a:stretch>
        </p:blipFill>
        <p:spPr bwMode="auto">
          <a:xfrm>
            <a:off x="3343275" y="828675"/>
            <a:ext cx="1752600" cy="285750"/>
          </a:xfrm>
          <a:prstGeom prst="rect">
            <a:avLst/>
          </a:prstGeom>
          <a:noFill/>
          <a:ln w="9525">
            <a:noFill/>
            <a:miter lim="800000"/>
            <a:headEnd/>
            <a:tailEnd/>
          </a:ln>
        </p:spPr>
      </p:pic>
      <p:pic>
        <p:nvPicPr>
          <p:cNvPr id="11"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pic>
        <p:nvPicPr>
          <p:cNvPr id="13" name="图片 5" descr="Back">
            <a:hlinkClick r:id="rId10" action="ppaction://hlinksldjump"/>
          </p:cNvPr>
          <p:cNvPicPr>
            <a:picLocks noChangeAspect="1" noChangeArrowheads="1"/>
          </p:cNvPicPr>
          <p:nvPr/>
        </p:nvPicPr>
        <p:blipFill>
          <a:blip r:embed="rId11"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67695" y="662278"/>
            <a:ext cx="8647693" cy="5761037"/>
          </a:xfrm>
          <a:prstGeom prst="rect">
            <a:avLst/>
          </a:prstGeom>
          <a:noFill/>
          <a:ln>
            <a:miter lim="800000"/>
            <a:headEnd/>
            <a:tailEnd/>
          </a:ln>
        </p:spPr>
        <p:txBody>
          <a:bodyPr/>
          <a:lstStyle/>
          <a:p>
            <a:pPr eaLnBrk="1" hangingPunct="1">
              <a:buSzPct val="120000"/>
              <a:buFont typeface="Arial" charset="0"/>
              <a:buNone/>
            </a:pPr>
            <a:r>
              <a:rPr lang="en-US" altLang="zh-CN" sz="3200" b="1" dirty="0" smtClean="0"/>
              <a:t>Switzerland</a:t>
            </a:r>
            <a:r>
              <a:rPr lang="en-US" altLang="zh-CN" dirty="0" smtClean="0"/>
              <a:t> </a:t>
            </a:r>
            <a:r>
              <a:rPr lang="en-US" altLang="zh-CN" b="1" dirty="0" smtClean="0"/>
              <a:t>		             </a:t>
            </a:r>
            <a:r>
              <a:rPr lang="zh-CN" altLang="en-US" sz="2400" dirty="0" smtClean="0">
                <a:solidFill>
                  <a:schemeClr val="hlink"/>
                </a:solidFill>
              </a:rPr>
              <a:t>瑞士 （欧洲中部国家）</a:t>
            </a:r>
            <a:r>
              <a:rPr lang="en-US" altLang="zh-CN" sz="2800" dirty="0" smtClean="0"/>
              <a:t>	</a:t>
            </a:r>
          </a:p>
          <a:p>
            <a:pPr marL="457200" indent="-457200" algn="just" eaLnBrk="1" hangingPunct="1">
              <a:lnSpc>
                <a:spcPct val="100000"/>
              </a:lnSpc>
              <a:buSzPct val="100000"/>
              <a:buFont typeface="Wingdings" pitchFamily="2" charset="2"/>
              <a:buChar char="Ø"/>
            </a:pPr>
            <a:r>
              <a:rPr lang="en-US" altLang="zh-CN" sz="2800" dirty="0" smtClean="0"/>
              <a:t>Switzerland lies at the </a:t>
            </a:r>
            <a:r>
              <a:rPr lang="en-US" altLang="zh-CN" dirty="0" err="1"/>
              <a:t>centre</a:t>
            </a:r>
            <a:r>
              <a:rPr lang="en-US" altLang="zh-CN" dirty="0"/>
              <a:t> </a:t>
            </a:r>
            <a:r>
              <a:rPr lang="en-US" altLang="zh-CN" sz="2800" dirty="0" smtClean="0"/>
              <a:t>of western Europe geographically, but outside it politically. Sometimes called Europe’s water tower, it is the source of all four of the region’s major river systems: the Po, the Rhône, the Rhine, and the Inn-Danube. </a:t>
            </a:r>
          </a:p>
          <a:p>
            <a:pPr marL="457200" indent="-457200" algn="just" eaLnBrk="1" hangingPunct="1">
              <a:lnSpc>
                <a:spcPct val="100000"/>
              </a:lnSpc>
              <a:buSzPct val="100000"/>
              <a:buFont typeface="Wingdings" pitchFamily="2" charset="2"/>
              <a:buChar char="Ø"/>
            </a:pPr>
            <a:r>
              <a:rPr lang="en-US" altLang="zh-CN" sz="2800" dirty="0" smtClean="0"/>
              <a:t>Switzerland has built one of the world’s most prosperous economies, aided by the fact that it has retained its neutral status through every major European conflict since 1815. The process of European integration has been the latest and strongest challenge to Swiss neutralism, but it remains outside the EU.</a:t>
            </a:r>
            <a:endParaRPr lang="zh-CN" altLang="en-US" sz="28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3" cstate="print"/>
          <a:srcRect/>
          <a:stretch>
            <a:fillRect/>
          </a:stretch>
        </p:blipFill>
        <p:spPr bwMode="auto">
          <a:xfrm>
            <a:off x="7758906" y="6336463"/>
            <a:ext cx="912813" cy="228600"/>
          </a:xfrm>
          <a:prstGeom prst="rect">
            <a:avLst/>
          </a:prstGeom>
          <a:noFill/>
          <a:ln w="9525">
            <a:noFill/>
            <a:miter lim="800000"/>
            <a:headEnd/>
            <a:tailEnd/>
          </a:ln>
        </p:spPr>
      </p:pic>
      <p:pic>
        <p:nvPicPr>
          <p:cNvPr id="32770" name="Picture 2"/>
          <p:cNvPicPr>
            <a:picLocks noChangeAspect="1" noChangeArrowheads="1"/>
          </p:cNvPicPr>
          <p:nvPr/>
        </p:nvPicPr>
        <p:blipFill>
          <a:blip r:embed="rId4" cstate="print"/>
          <a:srcRect/>
          <a:stretch>
            <a:fillRect/>
          </a:stretch>
        </p:blipFill>
        <p:spPr bwMode="auto">
          <a:xfrm>
            <a:off x="2876550" y="800100"/>
            <a:ext cx="1619250" cy="266700"/>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7" name="Picture 8"/>
          <p:cNvPicPr>
            <a:picLocks noChangeAspect="1" noChangeArrowheads="1"/>
          </p:cNvPicPr>
          <p:nvPr/>
        </p:nvPicPr>
        <p:blipFill>
          <a:blip r:embed="rId6" cstate="print"/>
          <a:srcRect/>
          <a:stretch>
            <a:fillRect/>
          </a:stretch>
        </p:blipFill>
        <p:spPr bwMode="auto">
          <a:xfrm>
            <a:off x="1619250" y="1438423"/>
            <a:ext cx="6048375" cy="4249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4" y="662278"/>
            <a:ext cx="8643943" cy="6049073"/>
          </a:xfrm>
          <a:prstGeom prst="rect">
            <a:avLst/>
          </a:prstGeom>
          <a:noFill/>
          <a:ln>
            <a:miter lim="800000"/>
            <a:headEnd/>
            <a:tailEnd/>
          </a:ln>
        </p:spPr>
        <p:txBody>
          <a:bodyPr/>
          <a:lstStyle/>
          <a:p>
            <a:pPr eaLnBrk="1" hangingPunct="1">
              <a:buSzPct val="120000"/>
              <a:buFont typeface="Arial" charset="0"/>
              <a:buNone/>
            </a:pPr>
            <a:r>
              <a:rPr lang="en-US" altLang="zh-CN" sz="3200" b="1" spc="-150" dirty="0" smtClean="0"/>
              <a:t>Daniel Peter                              </a:t>
            </a:r>
            <a:r>
              <a:rPr lang="zh-CN" altLang="en-US" sz="2400" spc="-150" dirty="0" smtClean="0">
                <a:solidFill>
                  <a:schemeClr val="hlink"/>
                </a:solidFill>
              </a:rPr>
              <a:t>丹尼尔</a:t>
            </a:r>
            <a:r>
              <a:rPr lang="en-US" altLang="zh-CN" sz="2400" spc="-150" dirty="0" smtClean="0">
                <a:solidFill>
                  <a:schemeClr val="hlink"/>
                </a:solidFill>
                <a:latin typeface="宋体"/>
              </a:rPr>
              <a:t>·</a:t>
            </a:r>
            <a:r>
              <a:rPr lang="zh-CN" altLang="en-US" sz="2400" spc="-150" dirty="0" smtClean="0">
                <a:solidFill>
                  <a:schemeClr val="hlink"/>
                </a:solidFill>
              </a:rPr>
              <a:t>彼得（人名）</a:t>
            </a:r>
          </a:p>
          <a:p>
            <a:pPr marL="457200" indent="-457200" algn="just" eaLnBrk="1" hangingPunct="1">
              <a:lnSpc>
                <a:spcPct val="100000"/>
              </a:lnSpc>
              <a:buSzPct val="100000"/>
              <a:buFont typeface="Wingdings" pitchFamily="2" charset="2"/>
              <a:buChar char="Ø"/>
            </a:pPr>
            <a:r>
              <a:rPr lang="en-US" altLang="zh-CN" sz="2800" spc="-100" dirty="0" smtClean="0"/>
              <a:t>Daniel Peter (1836-1919) was a famous Swiss chocolatier. He was the first person to make milk chocolate bars, in 1875. He began his career as a candle maker, but soon the demand fell due to the emergence of oil lamps. </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prstClr val="white"/>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8" name="Picture 15"/>
          <p:cNvPicPr>
            <a:picLocks noChangeAspect="1" noChangeArrowheads="1"/>
          </p:cNvPicPr>
          <p:nvPr/>
        </p:nvPicPr>
        <p:blipFill>
          <a:blip r:embed="rId5" cstate="print"/>
          <a:srcRect/>
          <a:stretch>
            <a:fillRect/>
          </a:stretch>
        </p:blipFill>
        <p:spPr bwMode="auto">
          <a:xfrm>
            <a:off x="2326887" y="780360"/>
            <a:ext cx="1744807" cy="274349"/>
          </a:xfrm>
          <a:prstGeom prst="rect">
            <a:avLst/>
          </a:prstGeom>
          <a:noFill/>
          <a:ln w="9525">
            <a:noFill/>
            <a:miter lim="800000"/>
            <a:headEnd/>
            <a:tailEnd/>
          </a:ln>
          <a:effectLst/>
        </p:spPr>
      </p:pic>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pic>
        <p:nvPicPr>
          <p:cNvPr id="2050" name="Picture 2"/>
          <p:cNvPicPr>
            <a:picLocks noChangeAspect="1" noChangeArrowheads="1"/>
          </p:cNvPicPr>
          <p:nvPr/>
        </p:nvPicPr>
        <p:blipFill>
          <a:blip r:embed="rId10"/>
          <a:srcRect/>
          <a:stretch>
            <a:fillRect/>
          </a:stretch>
        </p:blipFill>
        <p:spPr bwMode="auto">
          <a:xfrm>
            <a:off x="3243680" y="3230174"/>
            <a:ext cx="2556972" cy="3352609"/>
          </a:xfrm>
          <a:prstGeom prst="rect">
            <a:avLst/>
          </a:prstGeom>
          <a:noFill/>
          <a:ln w="9525">
            <a:noFill/>
            <a:miter lim="800000"/>
            <a:headEnd/>
            <a:tailEnd/>
          </a:ln>
          <a:effectLst/>
        </p:spPr>
      </p:pic>
      <p:pic>
        <p:nvPicPr>
          <p:cNvPr id="12" name="图片 10" descr="MORE"/>
          <p:cNvPicPr>
            <a:picLocks noChangeAspect="1" noChangeArrowheads="1"/>
          </p:cNvPicPr>
          <p:nvPr/>
        </p:nvPicPr>
        <p:blipFill>
          <a:blip r:embed="rId11" cstate="print"/>
          <a:srcRect/>
          <a:stretch>
            <a:fillRect/>
          </a:stretch>
        </p:blipFill>
        <p:spPr bwMode="auto">
          <a:xfrm>
            <a:off x="6714676" y="6297194"/>
            <a:ext cx="912813" cy="228600"/>
          </a:xfrm>
          <a:prstGeom prst="rect">
            <a:avLst/>
          </a:prstGeom>
          <a:noFill/>
          <a:ln w="9525">
            <a:noFill/>
            <a:miter lim="800000"/>
            <a:headEnd/>
            <a:tailEnd/>
          </a:ln>
        </p:spPr>
      </p:pic>
    </p:spTree>
    <p:extLst>
      <p:ext uri="{BB962C8B-B14F-4D97-AF65-F5344CB8AC3E}">
        <p14:creationId xmlns:p14="http://schemas.microsoft.com/office/powerpoint/2010/main" xmlns="" val="5951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62278"/>
            <a:ext cx="8780780" cy="6049073"/>
          </a:xfrm>
          <a:prstGeom prst="rect">
            <a:avLst/>
          </a:prstGeom>
          <a:noFill/>
          <a:ln>
            <a:miter lim="800000"/>
            <a:headEnd/>
            <a:tailEnd/>
          </a:ln>
        </p:spPr>
        <p:txBody>
          <a:bodyPr/>
          <a:lstStyle/>
          <a:p>
            <a:pPr eaLnBrk="1" hangingPunct="1">
              <a:buSzPct val="120000"/>
              <a:buFont typeface="Arial" charset="0"/>
              <a:buNone/>
            </a:pPr>
            <a:r>
              <a:rPr lang="en-US" altLang="zh-CN" sz="3200" b="1" spc="-150" dirty="0" smtClean="0"/>
              <a:t>Daniel Peter                              </a:t>
            </a:r>
            <a:r>
              <a:rPr lang="zh-CN" altLang="en-US" sz="2400" spc="-150" dirty="0" smtClean="0">
                <a:solidFill>
                  <a:schemeClr val="hlink"/>
                </a:solidFill>
              </a:rPr>
              <a:t>丹尼尔</a:t>
            </a:r>
            <a:r>
              <a:rPr lang="en-US" altLang="zh-CN" sz="2400" spc="-150" dirty="0" smtClean="0">
                <a:solidFill>
                  <a:schemeClr val="hlink"/>
                </a:solidFill>
                <a:latin typeface="宋体"/>
              </a:rPr>
              <a:t>·</a:t>
            </a:r>
            <a:r>
              <a:rPr lang="zh-CN" altLang="en-US" sz="2400" spc="-150" dirty="0" smtClean="0">
                <a:solidFill>
                  <a:schemeClr val="hlink"/>
                </a:solidFill>
              </a:rPr>
              <a:t>彼得（人名）</a:t>
            </a:r>
          </a:p>
          <a:p>
            <a:pPr marL="457200" indent="-457200" algn="just" eaLnBrk="1" hangingPunct="1">
              <a:lnSpc>
                <a:spcPct val="100000"/>
              </a:lnSpc>
              <a:buSzPct val="100000"/>
              <a:buFont typeface="Wingdings" pitchFamily="2" charset="2"/>
              <a:buChar char="Ø"/>
            </a:pPr>
            <a:r>
              <a:rPr lang="en-US" altLang="zh-CN" sz="2800" spc="-100" dirty="0" smtClean="0"/>
              <a:t>He invented the process of making milk chocolate in 1857. He had a problem with removing the water from the milk and with the cooperation of Henri Nestlé, a baby food manufacturer, he was able to finally bring the product into the market in 1875, after seven years of working on it. The two went on to form the Nestlé Company in 1879.</a:t>
            </a:r>
            <a:endParaRPr lang="zh-CN" altLang="en-US" spc="-1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15"/>
          <p:cNvPicPr>
            <a:picLocks noChangeAspect="1" noChangeArrowheads="1"/>
          </p:cNvPicPr>
          <p:nvPr/>
        </p:nvPicPr>
        <p:blipFill>
          <a:blip r:embed="rId6" cstate="print"/>
          <a:srcRect/>
          <a:stretch>
            <a:fillRect/>
          </a:stretch>
        </p:blipFill>
        <p:spPr bwMode="auto">
          <a:xfrm>
            <a:off x="2326887" y="780360"/>
            <a:ext cx="1744807" cy="274349"/>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67695" y="662278"/>
            <a:ext cx="8796196" cy="5761037"/>
          </a:xfrm>
          <a:prstGeom prst="rect">
            <a:avLst/>
          </a:prstGeom>
          <a:noFill/>
          <a:ln>
            <a:miter lim="800000"/>
            <a:headEnd/>
            <a:tailEnd/>
          </a:ln>
        </p:spPr>
        <p:txBody>
          <a:bodyPr/>
          <a:lstStyle/>
          <a:p>
            <a:pPr marL="179388" indent="-177800" eaLnBrk="1" hangingPunct="1">
              <a:buSzPct val="120000"/>
              <a:buFont typeface="Arial" charset="0"/>
              <a:buNone/>
            </a:pPr>
            <a:r>
              <a:rPr lang="en-US" altLang="zh-CN" sz="3200" b="1" dirty="0" smtClean="0"/>
              <a:t>Dove Chocolate</a:t>
            </a:r>
          </a:p>
          <a:p>
            <a:pPr marL="457200" indent="-457200" algn="just" eaLnBrk="1" hangingPunct="1">
              <a:lnSpc>
                <a:spcPct val="110000"/>
              </a:lnSpc>
              <a:buSzPct val="100000"/>
              <a:buFont typeface="Wingdings" pitchFamily="2" charset="2"/>
              <a:buChar char="Ø"/>
            </a:pPr>
            <a:r>
              <a:rPr lang="en-US" altLang="zh-CN" sz="2800" dirty="0" smtClean="0"/>
              <a:t>Dove is a brand of chocolate made and marketed by the Mars Company. </a:t>
            </a:r>
            <a:r>
              <a:rPr lang="zh-CN" altLang="en-US" sz="2400" dirty="0" smtClean="0">
                <a:solidFill>
                  <a:schemeClr val="hlink"/>
                </a:solidFill>
              </a:rPr>
              <a:t>德芙巧克力（商标名）</a:t>
            </a:r>
            <a:endParaRPr lang="zh-CN" altLang="en-US" sz="2400" dirty="0" smtClean="0"/>
          </a:p>
          <a:p>
            <a:pPr lvl="1" eaLnBrk="1" hangingPunct="1">
              <a:buSzPct val="50000"/>
              <a:buFont typeface="Wingdings" pitchFamily="2" charset="2"/>
              <a:buNone/>
            </a:pP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5122" name="Picture 2"/>
          <p:cNvPicPr>
            <a:picLocks noChangeAspect="1" noChangeArrowheads="1"/>
          </p:cNvPicPr>
          <p:nvPr/>
        </p:nvPicPr>
        <p:blipFill>
          <a:blip r:embed="rId4" cstate="print"/>
          <a:srcRect/>
          <a:stretch>
            <a:fillRect/>
          </a:stretch>
        </p:blipFill>
        <p:spPr bwMode="auto">
          <a:xfrm>
            <a:off x="942104" y="2785574"/>
            <a:ext cx="5669540" cy="3297005"/>
          </a:xfrm>
          <a:prstGeom prst="rect">
            <a:avLst/>
          </a:prstGeom>
          <a:ln>
            <a:noFill/>
          </a:ln>
          <a:effectLst>
            <a:softEdge rad="112500"/>
          </a:effectLst>
        </p:spPr>
      </p:pic>
      <p:pic>
        <p:nvPicPr>
          <p:cNvPr id="5126" name="Picture 6"/>
          <p:cNvPicPr>
            <a:picLocks noChangeAspect="1" noChangeArrowheads="1"/>
          </p:cNvPicPr>
          <p:nvPr/>
        </p:nvPicPr>
        <p:blipFill>
          <a:blip r:embed="rId5" cstate="print"/>
          <a:srcRect/>
          <a:stretch>
            <a:fillRect/>
          </a:stretch>
        </p:blipFill>
        <p:spPr bwMode="auto">
          <a:xfrm rot="673128">
            <a:off x="6819033" y="2408529"/>
            <a:ext cx="1657350" cy="904875"/>
          </a:xfrm>
          <a:prstGeom prst="rect">
            <a:avLst/>
          </a:prstGeom>
          <a:ln>
            <a:noFill/>
          </a:ln>
          <a:effectLst>
            <a:softEdge rad="112500"/>
          </a:effectLst>
        </p:spPr>
      </p:pic>
      <p:pic>
        <p:nvPicPr>
          <p:cNvPr id="1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pic>
        <p:nvPicPr>
          <p:cNvPr id="13" name="图片 1">
            <a:hlinkClick r:id="rId10" action="ppaction://hlinksldjump"/>
          </p:cNvPr>
          <p:cNvPicPr>
            <a:picLocks noChangeAspect="1"/>
          </p:cNvPicPr>
          <p:nvPr/>
        </p:nvPicPr>
        <p:blipFill>
          <a:blip r:embed="rId11"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71445" y="648423"/>
            <a:ext cx="8806300" cy="5761037"/>
          </a:xfrm>
          <a:prstGeom prst="rect">
            <a:avLst/>
          </a:prstGeom>
          <a:noFill/>
          <a:ln>
            <a:miter lim="800000"/>
            <a:headEnd/>
            <a:tailEnd/>
          </a:ln>
        </p:spPr>
        <p:txBody>
          <a:bodyPr/>
          <a:lstStyle/>
          <a:p>
            <a:pPr marL="179388" indent="-177800" algn="just" eaLnBrk="1" hangingPunct="1">
              <a:lnSpc>
                <a:spcPct val="110000"/>
              </a:lnSpc>
              <a:buSzPct val="120000"/>
              <a:buFont typeface="Arial" charset="0"/>
              <a:buNone/>
            </a:pPr>
            <a:r>
              <a:rPr lang="en-US" altLang="zh-CN" sz="3200" b="1" dirty="0" smtClean="0"/>
              <a:t>Mars                    </a:t>
            </a:r>
            <a:r>
              <a:rPr lang="en-US" altLang="zh-CN" sz="2800" dirty="0" err="1" smtClean="0"/>
              <a:t>Mars</a:t>
            </a:r>
            <a:r>
              <a:rPr lang="en-US" altLang="zh-CN" sz="2800" dirty="0" smtClean="0"/>
              <a:t> is one of the biggest manufacturers of chocolate bars in the world. </a:t>
            </a:r>
            <a:r>
              <a:rPr lang="zh-CN" altLang="en-US" sz="2400" dirty="0" smtClean="0">
                <a:solidFill>
                  <a:schemeClr val="hlink"/>
                </a:solidFill>
              </a:rPr>
              <a:t>美国玛氏公司（成立于</a:t>
            </a:r>
            <a:r>
              <a:rPr lang="en-US" altLang="zh-CN" sz="2400" dirty="0" smtClean="0">
                <a:solidFill>
                  <a:schemeClr val="hlink"/>
                </a:solidFill>
                <a:latin typeface="+mn-ea"/>
              </a:rPr>
              <a:t>1911 </a:t>
            </a:r>
            <a:r>
              <a:rPr lang="zh-CN" altLang="en-US" sz="2400" dirty="0" smtClean="0">
                <a:solidFill>
                  <a:schemeClr val="hlink"/>
                </a:solidFill>
              </a:rPr>
              <a:t>年，全球最大的食品生产商之一）</a:t>
            </a:r>
            <a:endParaRPr lang="en-US" altLang="zh-CN" sz="2400" dirty="0" smtClean="0">
              <a:solidFill>
                <a:schemeClr val="hlink"/>
              </a:solidFill>
            </a:endParaRPr>
          </a:p>
          <a:p>
            <a:pPr lvl="1" eaLnBrk="1" hangingPunct="1">
              <a:buSzPct val="50000"/>
              <a:buFont typeface="Wingdings" pitchFamily="2" charset="2"/>
              <a:buNone/>
            </a:pPr>
            <a:endParaRPr lang="zh-CN" altLang="en-US" sz="2400" dirty="0" smtClean="0"/>
          </a:p>
          <a:p>
            <a:pPr lvl="1" eaLnBrk="1" hangingPunct="1">
              <a:buSzPct val="50000"/>
              <a:buFont typeface="Wingdings" pitchFamily="2" charset="2"/>
              <a:buNone/>
            </a:pPr>
            <a:endParaRPr lang="zh-CN" altLang="en-US" dirty="0" smtClean="0"/>
          </a:p>
          <a:p>
            <a:pPr lvl="1" eaLnBrk="1" hangingPunct="1">
              <a:buSzPct val="50000"/>
              <a:buFont typeface="Wingdings" pitchFamily="2" charset="2"/>
              <a:buNone/>
            </a:pP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6146" name="Picture 2" descr="http://www.5ipr.cn/uploadfile/2013/0903/20130903014508668.jpg"/>
          <p:cNvPicPr>
            <a:picLocks noChangeAspect="1" noChangeArrowheads="1"/>
          </p:cNvPicPr>
          <p:nvPr/>
        </p:nvPicPr>
        <p:blipFill>
          <a:blip r:embed="rId4" cstate="print"/>
          <a:srcRect/>
          <a:stretch>
            <a:fillRect/>
          </a:stretch>
        </p:blipFill>
        <p:spPr bwMode="auto">
          <a:xfrm>
            <a:off x="1531071" y="2701637"/>
            <a:ext cx="6145648" cy="3072824"/>
          </a:xfrm>
          <a:prstGeom prst="rect">
            <a:avLst/>
          </a:prstGeom>
          <a:ln>
            <a:noFill/>
          </a:ln>
          <a:effectLst>
            <a:softEdge rad="112500"/>
          </a:effectLst>
        </p:spPr>
      </p:pic>
      <p:pic>
        <p:nvPicPr>
          <p:cNvPr id="34818" name="Picture 2"/>
          <p:cNvPicPr>
            <a:picLocks noChangeAspect="1" noChangeArrowheads="1"/>
          </p:cNvPicPr>
          <p:nvPr/>
        </p:nvPicPr>
        <p:blipFill>
          <a:blip r:embed="rId5" cstate="print"/>
          <a:srcRect/>
          <a:stretch>
            <a:fillRect/>
          </a:stretch>
        </p:blipFill>
        <p:spPr bwMode="auto">
          <a:xfrm>
            <a:off x="1652588" y="819150"/>
            <a:ext cx="828675" cy="285750"/>
          </a:xfrm>
          <a:prstGeom prst="rect">
            <a:avLst/>
          </a:prstGeom>
          <a:noFill/>
          <a:ln w="9525">
            <a:noFill/>
            <a:miter lim="800000"/>
            <a:headEnd/>
            <a:tailEnd/>
          </a:ln>
        </p:spPr>
      </p:pic>
      <p:pic>
        <p:nvPicPr>
          <p:cNvPr id="1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2"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pic>
        <p:nvPicPr>
          <p:cNvPr id="13" name="图片 1">
            <a:hlinkClick r:id="rId10" action="ppaction://hlinksldjump"/>
          </p:cNvPr>
          <p:cNvPicPr>
            <a:picLocks noChangeAspect="1"/>
          </p:cNvPicPr>
          <p:nvPr/>
        </p:nvPicPr>
        <p:blipFill>
          <a:blip r:embed="rId11"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93674" y="1752748"/>
            <a:ext cx="8778875" cy="3686027"/>
          </a:xfrm>
          <a:prstGeom prst="rect">
            <a:avLst/>
          </a:prstGeom>
          <a:noFill/>
          <a:ln>
            <a:miter lim="800000"/>
            <a:headEnd/>
            <a:tailEnd/>
          </a:ln>
        </p:spPr>
        <p:txBody>
          <a:bodyPr/>
          <a:lstStyle/>
          <a:p>
            <a:pPr marL="457200" indent="-457200" algn="just">
              <a:lnSpc>
                <a:spcPct val="110000"/>
              </a:lnSpc>
              <a:buClr>
                <a:schemeClr val="tx1"/>
              </a:buClr>
              <a:buFont typeface="Wingdings" pitchFamily="2" charset="2"/>
              <a:buChar char="Ø"/>
            </a:pPr>
            <a:r>
              <a:rPr lang="en-US" altLang="zh-CN" dirty="0" smtClean="0"/>
              <a:t>In different cultures there have been many different ways in which people pay taxes. In ancient China, taxes were once paid in grain. In Britain, sheep or cattle were once used. Here, the Aztecs paid taxes in cocoa beans, which showed how the beans were considered important</a:t>
            </a:r>
            <a:r>
              <a:rPr lang="en-US" altLang="zh-CN" dirty="0"/>
              <a:t>.	</a:t>
            </a:r>
            <a:endParaRPr lang="en-US" altLang="zh-CN" sz="2800" dirty="0" smtClean="0"/>
          </a:p>
          <a:p>
            <a:pPr marL="0" indent="0">
              <a:buFont typeface="Arial" charset="0"/>
              <a:buNone/>
            </a:pPr>
            <a:endParaRPr lang="zh-CN" altLang="en-US" sz="2800" dirty="0" smtClean="0"/>
          </a:p>
          <a:p>
            <a:pPr marL="0" indent="0">
              <a:buFont typeface="Arial" charset="0"/>
              <a:buNone/>
            </a:pPr>
            <a:endParaRPr lang="en-US" altLang="zh-CN" sz="2800" dirty="0" smtClean="0"/>
          </a:p>
          <a:p>
            <a:pPr marL="0" indent="0">
              <a:buFont typeface="Arial" charset="0"/>
              <a:buNone/>
            </a:pPr>
            <a:endParaRPr lang="zh-CN" altLang="en-US" sz="2400" dirty="0" smtClean="0"/>
          </a:p>
        </p:txBody>
      </p:sp>
      <p:pic>
        <p:nvPicPr>
          <p:cNvPr id="14341" name="图片 9" descr="END"/>
          <p:cNvPicPr>
            <a:picLocks noChangeAspect="1" noChangeArrowheads="1"/>
          </p:cNvPicPr>
          <p:nvPr/>
        </p:nvPicPr>
        <p:blipFill>
          <a:blip r:embed="rId3" cstate="print"/>
          <a:srcRect/>
          <a:stretch>
            <a:fillRect/>
          </a:stretch>
        </p:blipFill>
        <p:spPr bwMode="auto">
          <a:xfrm>
            <a:off x="7144173" y="626427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rPr>
              <a:t>Language Points</a:t>
            </a:r>
          </a:p>
        </p:txBody>
      </p:sp>
      <p:pic>
        <p:nvPicPr>
          <p:cNvPr id="14345" name="图片 1">
            <a:hlinkClick r:id="rId4" action="ppaction://hlinksldjump"/>
          </p:cNvPr>
          <p:cNvPicPr>
            <a:picLocks noChangeAspect="1"/>
          </p:cNvPicPr>
          <p:nvPr/>
        </p:nvPicPr>
        <p:blipFill>
          <a:blip r:embed="rId5" cstate="print"/>
          <a:srcRect/>
          <a:stretch>
            <a:fillRect/>
          </a:stretch>
        </p:blipFill>
        <p:spPr bwMode="auto">
          <a:xfrm>
            <a:off x="8159583" y="6118225"/>
            <a:ext cx="766763" cy="539750"/>
          </a:xfrm>
          <a:prstGeom prst="rect">
            <a:avLst/>
          </a:prstGeom>
          <a:noFill/>
          <a:ln w="9525">
            <a:noFill/>
            <a:miter lim="800000"/>
            <a:headEnd/>
            <a:tailEnd/>
          </a:ln>
        </p:spPr>
      </p:pic>
      <p:sp>
        <p:nvSpPr>
          <p:cNvPr id="8" name="Text Box 8"/>
          <p:cNvSpPr txBox="1">
            <a:spLocks noChangeArrowheads="1"/>
          </p:cNvSpPr>
          <p:nvPr/>
        </p:nvSpPr>
        <p:spPr bwMode="auto">
          <a:xfrm>
            <a:off x="180975" y="4687917"/>
            <a:ext cx="113347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solidFill>
                  <a:prstClr val="black"/>
                </a:solidFill>
              </a:rPr>
              <a:t>翻译：</a:t>
            </a:r>
          </a:p>
        </p:txBody>
      </p:sp>
      <p:sp>
        <p:nvSpPr>
          <p:cNvPr id="9" name="Text Box 9"/>
          <p:cNvSpPr txBox="1">
            <a:spLocks noChangeArrowheads="1"/>
          </p:cNvSpPr>
          <p:nvPr/>
        </p:nvSpPr>
        <p:spPr bwMode="auto">
          <a:xfrm>
            <a:off x="1028700" y="4649817"/>
            <a:ext cx="79343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eaLnBrk="1" hangingPunct="1">
              <a:lnSpc>
                <a:spcPct val="125000"/>
              </a:lnSpc>
              <a:spcBef>
                <a:spcPct val="50000"/>
              </a:spcBef>
            </a:pPr>
            <a:r>
              <a:rPr lang="en-US" altLang="zh-CN" sz="2400" dirty="0" smtClean="0">
                <a:solidFill>
                  <a:srgbClr val="0563C1"/>
                </a:solidFill>
                <a:latin typeface="宋体" charset="-122"/>
              </a:rPr>
              <a:t>……</a:t>
            </a:r>
            <a:r>
              <a:rPr lang="zh-CN" altLang="en-US" sz="2400" dirty="0" smtClean="0">
                <a:solidFill>
                  <a:srgbClr val="0563C1"/>
                </a:solidFill>
                <a:latin typeface="宋体" charset="-122"/>
              </a:rPr>
              <a:t>由于它</a:t>
            </a:r>
            <a:r>
              <a:rPr lang="zh-CN" altLang="en-US" sz="2400" dirty="0">
                <a:solidFill>
                  <a:srgbClr val="0563C1"/>
                </a:solidFill>
                <a:latin typeface="宋体" charset="-122"/>
              </a:rPr>
              <a:t>极其珍贵，甚至可以用来纳税。</a:t>
            </a:r>
            <a:endParaRPr lang="zh-CN" altLang="en-US" sz="2400" dirty="0">
              <a:solidFill>
                <a:srgbClr val="0563C1"/>
              </a:solidFill>
            </a:endParaRPr>
          </a:p>
        </p:txBody>
      </p:sp>
      <p:pic>
        <p:nvPicPr>
          <p:cNvPr id="11" name="图片 6" descr="Home">
            <a:hlinkClick r:id="rId4"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2" name="TextBox 1"/>
          <p:cNvSpPr txBox="1"/>
          <p:nvPr/>
        </p:nvSpPr>
        <p:spPr>
          <a:xfrm>
            <a:off x="630317" y="719091"/>
            <a:ext cx="8393687" cy="1231106"/>
          </a:xfrm>
          <a:prstGeom prst="rect">
            <a:avLst/>
          </a:prstGeom>
          <a:noFill/>
        </p:spPr>
        <p:txBody>
          <a:bodyPr wrap="square" rtlCol="0">
            <a:spAutoFit/>
          </a:bodyPr>
          <a:lstStyle/>
          <a:p>
            <a:pPr algn="just"/>
            <a:r>
              <a:rPr lang="en-US" altLang="zh-CN" sz="2800" b="1" dirty="0"/>
              <a:t>… it was so </a:t>
            </a:r>
            <a:r>
              <a:rPr lang="en-US" altLang="zh-CN" sz="2800" b="1" dirty="0">
                <a:hlinkClick r:id="rId7" action="ppaction://hlinksldjump"/>
              </a:rPr>
              <a:t>highly</a:t>
            </a:r>
            <a:r>
              <a:rPr lang="en-US" altLang="zh-CN" sz="2800" b="1" dirty="0"/>
              <a:t> valued that even taxes were paid in cocoa beans.  </a:t>
            </a:r>
          </a:p>
          <a:p>
            <a:endParaRPr lang="zh-CN" altLang="en-US" dirty="0"/>
          </a:p>
        </p:txBody>
      </p:sp>
    </p:spTree>
    <p:extLst>
      <p:ext uri="{BB962C8B-B14F-4D97-AF65-F5344CB8AC3E}">
        <p14:creationId xmlns:p14="http://schemas.microsoft.com/office/powerpoint/2010/main" xmlns="" val="71294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57516" y="1801602"/>
            <a:ext cx="8778875" cy="3380870"/>
          </a:xfrm>
          <a:prstGeom prst="rect">
            <a:avLst/>
          </a:prstGeom>
          <a:noFill/>
          <a:ln>
            <a:miter lim="800000"/>
            <a:headEnd/>
            <a:tailEnd/>
          </a:ln>
        </p:spPr>
        <p:txBody>
          <a:bodyPr/>
          <a:lstStyle/>
          <a:p>
            <a:pPr marL="0" indent="361950" algn="just">
              <a:lnSpc>
                <a:spcPct val="110000"/>
              </a:lnSpc>
              <a:buNone/>
            </a:pPr>
            <a:endParaRPr lang="en-US" altLang="zh-CN" sz="800" b="1" dirty="0" smtClean="0"/>
          </a:p>
          <a:p>
            <a:pPr marL="457200" indent="-457200" algn="just">
              <a:lnSpc>
                <a:spcPct val="120000"/>
              </a:lnSpc>
              <a:buClr>
                <a:schemeClr val="tx1"/>
              </a:buClr>
              <a:buFont typeface="Wingdings" pitchFamily="2" charset="2"/>
              <a:buChar char="Ø"/>
            </a:pPr>
            <a:r>
              <a:rPr lang="en-US" altLang="zh-CN" dirty="0" smtClean="0"/>
              <a:t>Many people admit that they are chocaholics. Here the writer asks about the reason why chocolate is so popular and what special characteristics it may have</a:t>
            </a:r>
            <a:r>
              <a:rPr lang="en-US" altLang="zh-CN" dirty="0"/>
              <a:t>.	</a:t>
            </a:r>
            <a:endParaRPr lang="en-US" altLang="zh-CN" dirty="0" smtClean="0"/>
          </a:p>
          <a:p>
            <a:pPr marL="0" indent="0" algn="just">
              <a:lnSpc>
                <a:spcPct val="95000"/>
              </a:lnSpc>
              <a:buClr>
                <a:schemeClr val="tx1"/>
              </a:buClr>
              <a:buNone/>
            </a:pPr>
            <a:r>
              <a:rPr lang="en-US" altLang="zh-CN" dirty="0"/>
              <a:t>	</a:t>
            </a:r>
            <a:endParaRPr lang="en-US" altLang="zh-CN" sz="2800" dirty="0" smtClean="0"/>
          </a:p>
          <a:p>
            <a:pPr marL="0" indent="0">
              <a:buFont typeface="Arial" charset="0"/>
              <a:buNone/>
            </a:pPr>
            <a:endParaRPr lang="zh-CN" altLang="en-US" sz="2800" dirty="0" smtClean="0"/>
          </a:p>
          <a:p>
            <a:pPr marL="0" indent="0">
              <a:buFont typeface="Arial" charset="0"/>
              <a:buNone/>
            </a:pPr>
            <a:endParaRPr lang="en-US" altLang="zh-CN" sz="2800" dirty="0" smtClean="0"/>
          </a:p>
          <a:p>
            <a:pPr marL="0" indent="0">
              <a:buFont typeface="Arial" charset="0"/>
              <a:buNone/>
            </a:pPr>
            <a:endParaRPr lang="zh-CN" altLang="en-US" sz="2400" dirty="0" smtClean="0"/>
          </a:p>
        </p:txBody>
      </p:sp>
      <p:sp>
        <p:nvSpPr>
          <p:cNvPr id="9" name="Text Box 9"/>
          <p:cNvSpPr txBox="1">
            <a:spLocks noChangeArrowheads="1"/>
          </p:cNvSpPr>
          <p:nvPr/>
        </p:nvSpPr>
        <p:spPr bwMode="auto">
          <a:xfrm>
            <a:off x="999858" y="3705153"/>
            <a:ext cx="7934325" cy="101566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eaLnBrk="1" hangingPunct="1">
              <a:lnSpc>
                <a:spcPct val="125000"/>
              </a:lnSpc>
              <a:spcBef>
                <a:spcPct val="50000"/>
              </a:spcBef>
            </a:pPr>
            <a:r>
              <a:rPr lang="zh-CN" altLang="en-US" sz="2400" dirty="0">
                <a:solidFill>
                  <a:srgbClr val="0563C1"/>
                </a:solidFill>
                <a:latin typeface="宋体" charset="-122"/>
              </a:rPr>
              <a:t>但是，是什么原因使巧克力出奇地畅销？又是什么原因导致了巧克力的上瘾特性，使许多人承认自己是巧克力迷呢</a:t>
            </a:r>
            <a:r>
              <a:rPr lang="zh-CN" altLang="en-US" sz="2400" dirty="0" smtClean="0">
                <a:solidFill>
                  <a:srgbClr val="0563C1"/>
                </a:solidFill>
                <a:latin typeface="宋体" charset="-122"/>
              </a:rPr>
              <a:t>？</a:t>
            </a:r>
            <a:endParaRPr lang="zh-CN" altLang="en-US" sz="2400" dirty="0">
              <a:solidFill>
                <a:srgbClr val="0563C1"/>
              </a:solidFill>
            </a:endParaRPr>
          </a:p>
        </p:txBody>
      </p:sp>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rPr>
              <a:t>Language Points</a:t>
            </a:r>
          </a:p>
        </p:txBody>
      </p:sp>
      <p:sp>
        <p:nvSpPr>
          <p:cNvPr id="8" name="Text Box 8"/>
          <p:cNvSpPr txBox="1">
            <a:spLocks noChangeArrowheads="1"/>
          </p:cNvSpPr>
          <p:nvPr/>
        </p:nvSpPr>
        <p:spPr bwMode="auto">
          <a:xfrm>
            <a:off x="180975" y="3769887"/>
            <a:ext cx="113347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solidFill>
                  <a:prstClr val="black"/>
                </a:solidFill>
              </a:rPr>
              <a:t>翻译：</a:t>
            </a:r>
          </a:p>
        </p:txBody>
      </p:sp>
      <p:pic>
        <p:nvPicPr>
          <p:cNvPr id="1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1">
            <a:hlinkClick r:id="rId5" action="ppaction://hlinksldjump"/>
          </p:cNvPr>
          <p:cNvPicPr>
            <a:picLocks noChangeAspect="1"/>
          </p:cNvPicPr>
          <p:nvPr/>
        </p:nvPicPr>
        <p:blipFill>
          <a:blip r:embed="rId6" cstate="print"/>
          <a:srcRect/>
          <a:stretch>
            <a:fillRect/>
          </a:stretch>
        </p:blipFill>
        <p:spPr bwMode="auto">
          <a:xfrm>
            <a:off x="8159583" y="6118225"/>
            <a:ext cx="766763" cy="539750"/>
          </a:xfrm>
          <a:prstGeom prst="rect">
            <a:avLst/>
          </a:prstGeom>
          <a:noFill/>
          <a:ln w="9525">
            <a:noFill/>
            <a:miter lim="800000"/>
            <a:headEnd/>
            <a:tailEnd/>
          </a:ln>
        </p:spPr>
      </p:pic>
      <p:pic>
        <p:nvPicPr>
          <p:cNvPr id="13" name="图片 9" descr="END"/>
          <p:cNvPicPr>
            <a:picLocks noChangeAspect="1" noChangeArrowheads="1"/>
          </p:cNvPicPr>
          <p:nvPr/>
        </p:nvPicPr>
        <p:blipFill>
          <a:blip r:embed="rId7" cstate="print"/>
          <a:srcRect/>
          <a:stretch>
            <a:fillRect/>
          </a:stretch>
        </p:blipFill>
        <p:spPr bwMode="auto">
          <a:xfrm>
            <a:off x="7144173" y="6264274"/>
            <a:ext cx="474663" cy="225425"/>
          </a:xfrm>
          <a:prstGeom prst="rect">
            <a:avLst/>
          </a:prstGeom>
          <a:noFill/>
          <a:ln w="9525">
            <a:noFill/>
            <a:miter lim="800000"/>
            <a:headEnd/>
            <a:tailEnd/>
          </a:ln>
        </p:spPr>
      </p:pic>
      <p:sp>
        <p:nvSpPr>
          <p:cNvPr id="2" name="TextBox 1"/>
          <p:cNvSpPr txBox="1"/>
          <p:nvPr/>
        </p:nvSpPr>
        <p:spPr>
          <a:xfrm>
            <a:off x="595368" y="639192"/>
            <a:ext cx="8348340" cy="1384995"/>
          </a:xfrm>
          <a:prstGeom prst="rect">
            <a:avLst/>
          </a:prstGeom>
          <a:noFill/>
        </p:spPr>
        <p:txBody>
          <a:bodyPr wrap="square" rtlCol="0">
            <a:spAutoFit/>
          </a:bodyPr>
          <a:lstStyle/>
          <a:p>
            <a:pPr algn="just"/>
            <a:r>
              <a:rPr lang="en-US" altLang="zh-CN" sz="2800" b="1" dirty="0"/>
              <a:t>But what </a:t>
            </a:r>
            <a:r>
              <a:rPr lang="en-US" altLang="zh-CN" sz="2800" b="1" dirty="0">
                <a:hlinkClick r:id="rId8" action="ppaction://hlinksldjump"/>
              </a:rPr>
              <a:t>accounts for</a:t>
            </a:r>
            <a:r>
              <a:rPr lang="en-US" altLang="zh-CN" sz="2800" b="1" dirty="0"/>
              <a:t> its amazing </a:t>
            </a:r>
            <a:r>
              <a:rPr lang="en-US" altLang="zh-CN" sz="2800" b="1" dirty="0">
                <a:hlinkClick r:id="rId9" action="ppaction://hlinksldjump"/>
              </a:rPr>
              <a:t>popularity</a:t>
            </a:r>
            <a:r>
              <a:rPr lang="en-US" altLang="zh-CN" sz="2800" b="1" dirty="0"/>
              <a:t> or even the </a:t>
            </a:r>
            <a:r>
              <a:rPr lang="en-US" altLang="zh-CN" sz="2800" b="1" dirty="0">
                <a:hlinkClick r:id="rId10" action="ppaction://hlinksldjump"/>
              </a:rPr>
              <a:t>properties</a:t>
            </a:r>
            <a:r>
              <a:rPr lang="en-US" altLang="zh-CN" sz="2800" b="1" dirty="0"/>
              <a:t> that have made millions of people </a:t>
            </a:r>
            <a:r>
              <a:rPr lang="en-US" altLang="zh-CN" sz="2800" b="1" dirty="0">
                <a:hlinkClick r:id="rId11" action="ppaction://hlinksldjump"/>
              </a:rPr>
              <a:t>confess</a:t>
            </a:r>
            <a:r>
              <a:rPr lang="en-US" altLang="zh-CN" sz="2800" b="1" dirty="0"/>
              <a:t> to being </a:t>
            </a:r>
            <a:r>
              <a:rPr lang="en-US" altLang="zh-CN" sz="2800" b="1" dirty="0" err="1">
                <a:hlinkClick r:id="rId12" action="ppaction://hlinksldjump"/>
              </a:rPr>
              <a:t>chocaholics</a:t>
            </a:r>
            <a:r>
              <a:rPr lang="en-US" altLang="zh-CN" sz="2800" b="1" dirty="0"/>
              <a:t>?  </a:t>
            </a:r>
            <a:endParaRPr lang="zh-CN" altLang="en-US" sz="2800" dirty="0"/>
          </a:p>
        </p:txBody>
      </p:sp>
    </p:spTree>
    <p:extLst>
      <p:ext uri="{BB962C8B-B14F-4D97-AF65-F5344CB8AC3E}">
        <p14:creationId xmlns:p14="http://schemas.microsoft.com/office/powerpoint/2010/main" xmlns="" val="32438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207686" y="6092825"/>
            <a:ext cx="744538" cy="539750"/>
          </a:xfrm>
          <a:prstGeom prst="rect">
            <a:avLst/>
          </a:prstGeom>
          <a:noFill/>
          <a:ln w="9525">
            <a:noFill/>
            <a:miter lim="800000"/>
            <a:headEnd/>
            <a:tailEnd/>
          </a:ln>
        </p:spPr>
      </p:pic>
      <p:pic>
        <p:nvPicPr>
          <p:cNvPr id="8" name="图片 6" descr="Home">
            <a:hlinkClick r:id="rId3"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
        <p:nvSpPr>
          <p:cNvPr id="10" name="内容占位符 1"/>
          <p:cNvSpPr>
            <a:spLocks noGrp="1"/>
          </p:cNvSpPr>
          <p:nvPr>
            <p:ph idx="4294967295"/>
          </p:nvPr>
        </p:nvSpPr>
        <p:spPr bwMode="auto">
          <a:xfrm>
            <a:off x="250825" y="889002"/>
            <a:ext cx="8729273" cy="58050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lgn="ctr" eaLnBrk="1" hangingPunct="1">
              <a:buNone/>
            </a:pPr>
            <a:r>
              <a:rPr lang="zh-CN" altLang="en-US" b="1" dirty="0" smtClean="0"/>
              <a:t>巧克力</a:t>
            </a:r>
            <a:endParaRPr lang="en-US" altLang="zh-CN" b="1" dirty="0" smtClean="0"/>
          </a:p>
          <a:p>
            <a:pPr marL="0" indent="0" algn="ctr" eaLnBrk="1" hangingPunct="1">
              <a:buNone/>
            </a:pPr>
            <a:endParaRPr lang="en-US" altLang="zh-CN" sz="1600" dirty="0" smtClean="0"/>
          </a:p>
          <a:p>
            <a:pPr marL="180975" lvl="1" indent="-180975" algn="just" fontAlgn="b">
              <a:lnSpc>
                <a:spcPct val="135000"/>
              </a:lnSpc>
              <a:buNone/>
            </a:pPr>
            <a:r>
              <a:rPr lang="en-US" altLang="zh-CN" sz="2400" dirty="0" smtClean="0"/>
              <a:t> </a:t>
            </a:r>
            <a:r>
              <a:rPr lang="en-US" altLang="zh-CN" sz="1800" dirty="0" smtClean="0">
                <a:solidFill>
                  <a:schemeClr val="hlink"/>
                </a:solidFill>
                <a:latin typeface="Times New Roman" pitchFamily="18" charset="0"/>
              </a:rPr>
              <a:t>1       </a:t>
            </a:r>
            <a:r>
              <a:rPr lang="zh-CN" altLang="en-US" dirty="0" smtClean="0"/>
              <a:t>巧克力</a:t>
            </a:r>
            <a:r>
              <a:rPr lang="zh-CN" altLang="en-US" dirty="0"/>
              <a:t>是世界上最受欢迎的食品之一。它最早于</a:t>
            </a:r>
            <a:r>
              <a:rPr lang="en-US" altLang="zh-CN" dirty="0" smtClean="0">
                <a:latin typeface="+mn-ea"/>
              </a:rPr>
              <a:t>16</a:t>
            </a:r>
            <a:r>
              <a:rPr lang="zh-CN" altLang="en-US" dirty="0" smtClean="0"/>
              <a:t>世纪</a:t>
            </a:r>
            <a:r>
              <a:rPr lang="zh-CN" altLang="en-US" dirty="0"/>
              <a:t>从中美洲引进到欧洲。巧克力是用</a:t>
            </a:r>
            <a:r>
              <a:rPr lang="zh-CN" altLang="en-US" dirty="0" smtClean="0"/>
              <a:t>可可</a:t>
            </a:r>
            <a:r>
              <a:rPr lang="zh-CN" altLang="en-US" dirty="0"/>
              <a:t>豆做成的。可可豆又</a:t>
            </a:r>
            <a:r>
              <a:rPr lang="zh-CN" altLang="en-US" dirty="0" smtClean="0"/>
              <a:t>称为</a:t>
            </a:r>
            <a:r>
              <a:rPr lang="en-US" altLang="zh-CN" dirty="0" smtClean="0"/>
              <a:t>Theobroma </a:t>
            </a:r>
            <a:r>
              <a:rPr lang="en-US" altLang="zh-CN" dirty="0"/>
              <a:t>cacao</a:t>
            </a:r>
            <a:r>
              <a:rPr lang="en-US" altLang="zh-CN" dirty="0" smtClean="0">
                <a:latin typeface="+mn-ea"/>
              </a:rPr>
              <a:t>,</a:t>
            </a:r>
            <a:r>
              <a:rPr lang="zh-CN" altLang="en-US" dirty="0" smtClean="0"/>
              <a:t>意思</a:t>
            </a:r>
            <a:r>
              <a:rPr lang="zh-CN" altLang="en-US" dirty="0"/>
              <a:t>是“天神之粮”。阿兹特克人常常把可可豆捣</a:t>
            </a:r>
            <a:r>
              <a:rPr lang="zh-CN" altLang="en-US" dirty="0" smtClean="0"/>
              <a:t>成酱</a:t>
            </a:r>
            <a:r>
              <a:rPr lang="zh-CN" altLang="en-US" dirty="0"/>
              <a:t>，再加入调味香料，做成提神醒脑的滋补饮料（也称为可可饮料）。巧克力也用于宗教仪式。</a:t>
            </a:r>
            <a:r>
              <a:rPr lang="zh-CN" altLang="en-US" dirty="0" smtClean="0"/>
              <a:t>由于它</a:t>
            </a:r>
            <a:r>
              <a:rPr lang="zh-CN" altLang="en-US" dirty="0"/>
              <a:t>极其珍贵，甚至可以用来纳税。当年欧洲的航海探险者带回了巧克力，又往巧克力中加入了</a:t>
            </a:r>
            <a:r>
              <a:rPr lang="zh-CN" altLang="en-US" dirty="0" smtClean="0"/>
              <a:t>香甜的</a:t>
            </a:r>
            <a:r>
              <a:rPr lang="zh-CN" altLang="en-US" dirty="0"/>
              <a:t>味道，这种饮料随即就作为昂贵的奢侈品受到人们的青睐。 </a:t>
            </a:r>
            <a:endParaRPr lang="zh-CN" altLang="en-US" sz="2400" dirty="0" smtClean="0"/>
          </a:p>
        </p:txBody>
      </p:sp>
    </p:spTree>
    <p:extLst>
      <p:ext uri="{BB962C8B-B14F-4D97-AF65-F5344CB8AC3E}">
        <p14:creationId xmlns:p14="http://schemas.microsoft.com/office/powerpoint/2010/main" xmlns="" val="8253985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93674" y="687388"/>
            <a:ext cx="8778875" cy="5961062"/>
          </a:xfrm>
          <a:prstGeom prst="rect">
            <a:avLst/>
          </a:prstGeom>
          <a:noFill/>
          <a:ln>
            <a:miter lim="800000"/>
            <a:headEnd/>
            <a:tailEnd/>
          </a:ln>
        </p:spPr>
        <p:txBody>
          <a:bodyPr/>
          <a:lstStyle/>
          <a:p>
            <a:pPr marL="361950" indent="-361950" algn="just">
              <a:lnSpc>
                <a:spcPct val="125000"/>
              </a:lnSpc>
              <a:buNone/>
            </a:pPr>
            <a:r>
              <a:rPr lang="en-US" altLang="zh-CN" b="1" dirty="0" smtClean="0"/>
              <a:t>    We </a:t>
            </a:r>
            <a:r>
              <a:rPr lang="en-US" altLang="zh-CN" b="1" dirty="0"/>
              <a:t>don’t want other sweet foods </a:t>
            </a:r>
            <a:r>
              <a:rPr lang="en-US" altLang="zh-CN" b="1" dirty="0">
                <a:solidFill>
                  <a:schemeClr val="accent2">
                    <a:lumMod val="50000"/>
                  </a:schemeClr>
                </a:solidFill>
              </a:rPr>
              <a:t>the way </a:t>
            </a:r>
            <a:r>
              <a:rPr lang="en-US" altLang="zh-CN" b="1" dirty="0"/>
              <a:t>we want chocolate </a:t>
            </a:r>
            <a:r>
              <a:rPr lang="en-US" altLang="zh-CN" b="1" dirty="0" smtClean="0"/>
              <a:t>…  </a:t>
            </a:r>
            <a:endParaRPr lang="en-US" altLang="zh-CN" sz="800" b="1" dirty="0" smtClean="0"/>
          </a:p>
          <a:p>
            <a:pPr marL="361950" indent="-361950" algn="just">
              <a:lnSpc>
                <a:spcPct val="125000"/>
              </a:lnSpc>
              <a:buClr>
                <a:schemeClr val="tx1"/>
              </a:buClr>
              <a:buFont typeface="Wingdings" panose="05000000000000000000" pitchFamily="2" charset="2"/>
              <a:buChar char="Ø"/>
            </a:pPr>
            <a:r>
              <a:rPr lang="en-US" altLang="zh-CN" b="1" dirty="0" smtClean="0"/>
              <a:t>The way</a:t>
            </a:r>
            <a:r>
              <a:rPr lang="zh-CN" altLang="en-US" b="1" dirty="0" smtClean="0"/>
              <a:t> </a:t>
            </a:r>
            <a:r>
              <a:rPr lang="en-US" altLang="zh-CN" dirty="0" smtClean="0"/>
              <a:t>here means in the way, </a:t>
            </a:r>
            <a:r>
              <a:rPr lang="en-US" altLang="zh-CN" b="1" dirty="0" smtClean="0"/>
              <a:t>in</a:t>
            </a:r>
            <a:r>
              <a:rPr lang="en-US" altLang="zh-CN" dirty="0" smtClean="0"/>
              <a:t> is often omitted.</a:t>
            </a:r>
            <a:r>
              <a:rPr lang="en-US" altLang="zh-CN" dirty="0"/>
              <a:t>	</a:t>
            </a:r>
            <a:endParaRPr lang="en-US" altLang="zh-CN" sz="2800" dirty="0" smtClean="0"/>
          </a:p>
          <a:p>
            <a:pPr marL="449263" indent="-449263" algn="just" eaLnBrk="1" hangingPunct="1">
              <a:lnSpc>
                <a:spcPct val="100000"/>
              </a:lnSpc>
              <a:spcBef>
                <a:spcPts val="600"/>
              </a:spcBef>
              <a:buSzPct val="120000"/>
              <a:buNone/>
            </a:pPr>
            <a:r>
              <a:rPr lang="en-US" altLang="zh-CN" i="1" dirty="0"/>
              <a:t>e.g</a:t>
            </a:r>
            <a:r>
              <a:rPr lang="en-US" altLang="zh-CN" dirty="0"/>
              <a:t>. If you had done the experiment the way your tutor had </a:t>
            </a:r>
            <a:r>
              <a:rPr lang="en-US" altLang="zh-CN" dirty="0" smtClean="0"/>
              <a:t>   told </a:t>
            </a:r>
            <a:r>
              <a:rPr lang="en-US" altLang="zh-CN" dirty="0"/>
              <a:t>you, you would have succeeded. </a:t>
            </a:r>
            <a:r>
              <a:rPr lang="en-US" altLang="zh-CN" dirty="0" smtClean="0"/>
              <a:t> </a:t>
            </a:r>
            <a:endParaRPr lang="en-US" altLang="zh-CN" dirty="0"/>
          </a:p>
          <a:p>
            <a:pPr marL="266700" indent="-266700" algn="just" eaLnBrk="1" hangingPunct="1">
              <a:lnSpc>
                <a:spcPct val="100000"/>
              </a:lnSpc>
              <a:spcBef>
                <a:spcPts val="600"/>
              </a:spcBef>
              <a:buSzPct val="120000"/>
              <a:buNone/>
            </a:pPr>
            <a:r>
              <a:rPr lang="zh-CN" altLang="en-US" dirty="0"/>
              <a:t>   </a:t>
            </a:r>
            <a:r>
              <a:rPr lang="zh-CN" altLang="en-US" dirty="0" smtClean="0"/>
              <a:t>   </a:t>
            </a:r>
            <a:r>
              <a:rPr lang="zh-CN" altLang="en-US" sz="2400" dirty="0" smtClean="0">
                <a:solidFill>
                  <a:srgbClr val="0563C1"/>
                </a:solidFill>
                <a:latin typeface="宋体" charset="-122"/>
                <a:ea typeface="宋体" pitchFamily="2" charset="-122"/>
              </a:rPr>
              <a:t>如果</a:t>
            </a:r>
            <a:r>
              <a:rPr lang="zh-CN" altLang="en-US" sz="2400" dirty="0">
                <a:solidFill>
                  <a:srgbClr val="0563C1"/>
                </a:solidFill>
                <a:latin typeface="宋体" charset="-122"/>
                <a:ea typeface="宋体" pitchFamily="2" charset="-122"/>
              </a:rPr>
              <a:t>你按照导师所说的方法做实验，</a:t>
            </a:r>
            <a:r>
              <a:rPr lang="zh-CN" altLang="en-US" sz="2400" dirty="0" smtClean="0">
                <a:solidFill>
                  <a:srgbClr val="0563C1"/>
                </a:solidFill>
                <a:latin typeface="宋体" charset="-122"/>
                <a:ea typeface="宋体" pitchFamily="2" charset="-122"/>
              </a:rPr>
              <a:t>你早就</a:t>
            </a:r>
            <a:r>
              <a:rPr lang="zh-CN" altLang="en-US" sz="2400" dirty="0">
                <a:solidFill>
                  <a:srgbClr val="0563C1"/>
                </a:solidFill>
                <a:latin typeface="宋体" charset="-122"/>
                <a:ea typeface="宋体" pitchFamily="2" charset="-122"/>
              </a:rPr>
              <a:t>成功了。  </a:t>
            </a:r>
          </a:p>
          <a:p>
            <a:pPr marL="0" indent="0">
              <a:buFont typeface="Arial" charset="0"/>
              <a:buNone/>
            </a:pPr>
            <a:endParaRPr lang="zh-CN" altLang="en-US" sz="2800" dirty="0" smtClean="0"/>
          </a:p>
          <a:p>
            <a:pPr marL="0" indent="0">
              <a:buFont typeface="Arial" charset="0"/>
              <a:buNone/>
            </a:pPr>
            <a:endParaRPr lang="en-US" altLang="zh-CN" sz="2800" dirty="0" smtClean="0"/>
          </a:p>
          <a:p>
            <a:pPr marL="0" indent="0">
              <a:buFont typeface="Arial" charset="0"/>
              <a:buNone/>
            </a:pPr>
            <a:endParaRPr lang="zh-CN" altLang="en-US" sz="2400" dirty="0" smtClean="0"/>
          </a:p>
        </p:txBody>
      </p:sp>
      <p:pic>
        <p:nvPicPr>
          <p:cNvPr id="14341" name="图片 9" descr="END"/>
          <p:cNvPicPr>
            <a:picLocks noChangeAspect="1" noChangeArrowheads="1"/>
          </p:cNvPicPr>
          <p:nvPr/>
        </p:nvPicPr>
        <p:blipFill>
          <a:blip r:embed="rId3" cstate="print"/>
          <a:srcRect/>
          <a:stretch>
            <a:fillRect/>
          </a:stretch>
        </p:blipFill>
        <p:spPr bwMode="auto">
          <a:xfrm>
            <a:off x="7144173" y="626427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rPr>
              <a:t>Language Points</a:t>
            </a:r>
          </a:p>
        </p:txBody>
      </p:sp>
      <p:pic>
        <p:nvPicPr>
          <p:cNvPr id="14345" name="图片 1">
            <a:hlinkClick r:id="rId4" action="ppaction://hlinksldjump"/>
          </p:cNvPr>
          <p:cNvPicPr>
            <a:picLocks noChangeAspect="1"/>
          </p:cNvPicPr>
          <p:nvPr/>
        </p:nvPicPr>
        <p:blipFill>
          <a:blip r:embed="rId5" cstate="print"/>
          <a:srcRect/>
          <a:stretch>
            <a:fillRect/>
          </a:stretch>
        </p:blipFill>
        <p:spPr bwMode="auto">
          <a:xfrm>
            <a:off x="8159583" y="6118225"/>
            <a:ext cx="766763" cy="539750"/>
          </a:xfrm>
          <a:prstGeom prst="rect">
            <a:avLst/>
          </a:prstGeom>
          <a:noFill/>
          <a:ln w="9525">
            <a:noFill/>
            <a:miter lim="800000"/>
            <a:headEnd/>
            <a:tailEnd/>
          </a:ln>
        </p:spPr>
      </p:pic>
      <p:sp>
        <p:nvSpPr>
          <p:cNvPr id="8" name="Text Box 8"/>
          <p:cNvSpPr txBox="1">
            <a:spLocks noChangeArrowheads="1"/>
          </p:cNvSpPr>
          <p:nvPr/>
        </p:nvSpPr>
        <p:spPr bwMode="auto">
          <a:xfrm>
            <a:off x="180975" y="4192194"/>
            <a:ext cx="113347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solidFill>
                  <a:prstClr val="black"/>
                </a:solidFill>
              </a:rPr>
              <a:t>翻译：</a:t>
            </a:r>
          </a:p>
        </p:txBody>
      </p:sp>
      <p:sp>
        <p:nvSpPr>
          <p:cNvPr id="9" name="Text Box 9"/>
          <p:cNvSpPr txBox="1">
            <a:spLocks noChangeArrowheads="1"/>
          </p:cNvSpPr>
          <p:nvPr/>
        </p:nvSpPr>
        <p:spPr bwMode="auto">
          <a:xfrm>
            <a:off x="1028700" y="4137669"/>
            <a:ext cx="79343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eaLnBrk="1" hangingPunct="1">
              <a:lnSpc>
                <a:spcPct val="125000"/>
              </a:lnSpc>
              <a:spcBef>
                <a:spcPct val="50000"/>
              </a:spcBef>
            </a:pPr>
            <a:r>
              <a:rPr lang="zh-CN" altLang="en-US" sz="2400" dirty="0">
                <a:solidFill>
                  <a:srgbClr val="0563C1"/>
                </a:solidFill>
                <a:latin typeface="宋体" charset="-122"/>
              </a:rPr>
              <a:t>但是我们并不像爱吃巧克力那样爱吃别的</a:t>
            </a:r>
            <a:r>
              <a:rPr lang="zh-CN" altLang="en-US" sz="2400" dirty="0" smtClean="0">
                <a:solidFill>
                  <a:srgbClr val="0563C1"/>
                </a:solidFill>
                <a:latin typeface="宋体" charset="-122"/>
              </a:rPr>
              <a:t>甜食</a:t>
            </a:r>
            <a:r>
              <a:rPr lang="en-US" altLang="zh-CN" sz="2400" dirty="0" smtClean="0">
                <a:solidFill>
                  <a:srgbClr val="0563C1"/>
                </a:solidFill>
                <a:latin typeface="宋体" charset="-122"/>
              </a:rPr>
              <a:t>……</a:t>
            </a:r>
            <a:endParaRPr lang="zh-CN" altLang="en-US" sz="2400" dirty="0">
              <a:solidFill>
                <a:srgbClr val="0563C1"/>
              </a:solidFill>
            </a:endParaRPr>
          </a:p>
        </p:txBody>
      </p:sp>
      <p:pic>
        <p:nvPicPr>
          <p:cNvPr id="1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extLst>
      <p:ext uri="{BB962C8B-B14F-4D97-AF65-F5344CB8AC3E}">
        <p14:creationId xmlns:p14="http://schemas.microsoft.com/office/powerpoint/2010/main" xmlns="" val="188843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dissolv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dissolv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341"/>
                                        </p:tgtEl>
                                        <p:attrNameLst>
                                          <p:attrName>style.visibility</p:attrName>
                                        </p:attrNameLst>
                                      </p:cBhvr>
                                      <p:to>
                                        <p:strVal val="visible"/>
                                      </p:to>
                                    </p:set>
                                    <p:animEffect transition="in" filter="dissolve">
                                      <p:cBhvr>
                                        <p:cTn id="32"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69683" y="1406480"/>
            <a:ext cx="8778875" cy="2037849"/>
          </a:xfrm>
          <a:prstGeom prst="rect">
            <a:avLst/>
          </a:prstGeom>
          <a:noFill/>
          <a:ln>
            <a:miter lim="800000"/>
            <a:headEnd/>
            <a:tailEnd/>
          </a:ln>
        </p:spPr>
        <p:txBody>
          <a:bodyPr/>
          <a:lstStyle/>
          <a:p>
            <a:pPr marL="0" indent="361950" algn="just">
              <a:lnSpc>
                <a:spcPct val="125000"/>
              </a:lnSpc>
              <a:buNone/>
            </a:pPr>
            <a:endParaRPr lang="en-US" altLang="zh-CN" sz="800" b="1" dirty="0" smtClean="0"/>
          </a:p>
          <a:p>
            <a:pPr marL="457200" indent="-457200" algn="just">
              <a:lnSpc>
                <a:spcPct val="125000"/>
              </a:lnSpc>
              <a:buClr>
                <a:schemeClr val="tx1"/>
              </a:buClr>
              <a:buFont typeface="Wingdings" pitchFamily="2" charset="2"/>
              <a:buChar char="Ø"/>
            </a:pPr>
            <a:r>
              <a:rPr lang="en-US" altLang="zh-CN" b="1" dirty="0" smtClean="0"/>
              <a:t>a </a:t>
            </a:r>
            <a:r>
              <a:rPr lang="en-US" altLang="zh-CN" b="1" dirty="0"/>
              <a:t>sense of well-being: </a:t>
            </a:r>
            <a:r>
              <a:rPr lang="en-US" altLang="zh-CN" dirty="0"/>
              <a:t>a satisfactory state that </a:t>
            </a:r>
            <a:r>
              <a:rPr lang="en-US" altLang="zh-CN" dirty="0" smtClean="0"/>
              <a:t>sb. may </a:t>
            </a:r>
            <a:r>
              <a:rPr lang="en-US" altLang="zh-CN" dirty="0"/>
              <a:t>feel that they are </a:t>
            </a:r>
            <a:r>
              <a:rPr lang="en-US" altLang="zh-CN" dirty="0" smtClean="0"/>
              <a:t>in, such as feeling </a:t>
            </a:r>
            <a:r>
              <a:rPr lang="en-US" altLang="zh-CN" dirty="0"/>
              <a:t>happy, healthy, safe, or having enough money etc. 	</a:t>
            </a:r>
            <a:endParaRPr lang="en-US" altLang="zh-CN" sz="2800" dirty="0" smtClean="0"/>
          </a:p>
          <a:p>
            <a:pPr marL="0" indent="0">
              <a:buFont typeface="Arial" charset="0"/>
              <a:buNone/>
            </a:pPr>
            <a:endParaRPr lang="zh-CN" altLang="en-US" sz="2800" dirty="0" smtClean="0"/>
          </a:p>
          <a:p>
            <a:pPr marL="0" indent="0">
              <a:buFont typeface="Arial" charset="0"/>
              <a:buNone/>
            </a:pPr>
            <a:endParaRPr lang="en-US" altLang="zh-CN" sz="2800" dirty="0" smtClean="0"/>
          </a:p>
          <a:p>
            <a:pPr marL="0" indent="0">
              <a:buFont typeface="Arial" charset="0"/>
              <a:buNone/>
            </a:pPr>
            <a:endParaRPr lang="zh-CN" altLang="en-US" sz="2400" dirty="0" smtClean="0"/>
          </a:p>
        </p:txBody>
      </p:sp>
      <p:pic>
        <p:nvPicPr>
          <p:cNvPr id="14341" name="图片 9" descr="END"/>
          <p:cNvPicPr>
            <a:picLocks noChangeAspect="1" noChangeArrowheads="1"/>
          </p:cNvPicPr>
          <p:nvPr/>
        </p:nvPicPr>
        <p:blipFill>
          <a:blip r:embed="rId3" cstate="print"/>
          <a:srcRect/>
          <a:stretch>
            <a:fillRect/>
          </a:stretch>
        </p:blipFill>
        <p:spPr bwMode="auto">
          <a:xfrm>
            <a:off x="7144173" y="626427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rPr>
              <a:t>Language Points</a:t>
            </a:r>
          </a:p>
        </p:txBody>
      </p:sp>
      <p:pic>
        <p:nvPicPr>
          <p:cNvPr id="14345" name="图片 1">
            <a:hlinkClick r:id="rId4" action="ppaction://hlinksldjump"/>
          </p:cNvPr>
          <p:cNvPicPr>
            <a:picLocks noChangeAspect="1"/>
          </p:cNvPicPr>
          <p:nvPr/>
        </p:nvPicPr>
        <p:blipFill>
          <a:blip r:embed="rId5" cstate="print"/>
          <a:srcRect/>
          <a:stretch>
            <a:fillRect/>
          </a:stretch>
        </p:blipFill>
        <p:spPr bwMode="auto">
          <a:xfrm>
            <a:off x="8159583" y="6118225"/>
            <a:ext cx="766763" cy="539750"/>
          </a:xfrm>
          <a:prstGeom prst="rect">
            <a:avLst/>
          </a:prstGeom>
          <a:noFill/>
          <a:ln w="9525">
            <a:noFill/>
            <a:miter lim="800000"/>
            <a:headEnd/>
            <a:tailEnd/>
          </a:ln>
        </p:spPr>
      </p:pic>
      <p:sp>
        <p:nvSpPr>
          <p:cNvPr id="8" name="Text Box 8"/>
          <p:cNvSpPr txBox="1">
            <a:spLocks noChangeArrowheads="1"/>
          </p:cNvSpPr>
          <p:nvPr/>
        </p:nvSpPr>
        <p:spPr bwMode="auto">
          <a:xfrm>
            <a:off x="180975" y="3444329"/>
            <a:ext cx="113347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solidFill>
                  <a:prstClr val="black"/>
                </a:solidFill>
              </a:rPr>
              <a:t>翻译：</a:t>
            </a:r>
          </a:p>
        </p:txBody>
      </p:sp>
      <p:sp>
        <p:nvSpPr>
          <p:cNvPr id="9" name="Text Box 9"/>
          <p:cNvSpPr txBox="1">
            <a:spLocks noChangeArrowheads="1"/>
          </p:cNvSpPr>
          <p:nvPr/>
        </p:nvSpPr>
        <p:spPr bwMode="auto">
          <a:xfrm>
            <a:off x="1028700" y="3406229"/>
            <a:ext cx="7934325" cy="55399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eaLnBrk="1" hangingPunct="1">
              <a:lnSpc>
                <a:spcPct val="125000"/>
              </a:lnSpc>
              <a:spcBef>
                <a:spcPct val="50000"/>
              </a:spcBef>
            </a:pPr>
            <a:r>
              <a:rPr lang="zh-CN" altLang="en-US" sz="2400" dirty="0">
                <a:solidFill>
                  <a:srgbClr val="0563C1"/>
                </a:solidFill>
                <a:latin typeface="宋体" charset="-122"/>
              </a:rPr>
              <a:t>这种化学物质让我们感到快乐，给我们</a:t>
            </a:r>
            <a:r>
              <a:rPr lang="zh-CN" altLang="en-US" sz="2400" dirty="0" smtClean="0">
                <a:solidFill>
                  <a:srgbClr val="0563C1"/>
                </a:solidFill>
                <a:latin typeface="宋体" charset="-122"/>
              </a:rPr>
              <a:t>幸福感</a:t>
            </a:r>
            <a:r>
              <a:rPr lang="en-US" altLang="zh-CN" sz="2400" dirty="0" smtClean="0">
                <a:solidFill>
                  <a:srgbClr val="0563C1"/>
                </a:solidFill>
                <a:latin typeface="宋体" charset="-122"/>
              </a:rPr>
              <a:t>……</a:t>
            </a:r>
            <a:endParaRPr lang="zh-CN" altLang="en-US" sz="2400" dirty="0">
              <a:solidFill>
                <a:srgbClr val="0563C1"/>
              </a:solidFill>
            </a:endParaRPr>
          </a:p>
        </p:txBody>
      </p:sp>
      <p:pic>
        <p:nvPicPr>
          <p:cNvPr id="1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2" name="TextBox 1"/>
          <p:cNvSpPr txBox="1"/>
          <p:nvPr/>
        </p:nvSpPr>
        <p:spPr>
          <a:xfrm>
            <a:off x="602581" y="772359"/>
            <a:ext cx="8323765" cy="1231106"/>
          </a:xfrm>
          <a:prstGeom prst="rect">
            <a:avLst/>
          </a:prstGeom>
          <a:noFill/>
        </p:spPr>
        <p:txBody>
          <a:bodyPr wrap="square" rtlCol="0">
            <a:spAutoFit/>
          </a:bodyPr>
          <a:lstStyle/>
          <a:p>
            <a:pPr algn="just"/>
            <a:r>
              <a:rPr lang="en-US" altLang="zh-CN" sz="2800" b="1" dirty="0"/>
              <a:t>These chemicals make us feel happy and give us </a:t>
            </a:r>
            <a:r>
              <a:rPr lang="en-US" altLang="zh-CN" sz="2800" b="1" dirty="0">
                <a:solidFill>
                  <a:schemeClr val="accent2">
                    <a:lumMod val="50000"/>
                  </a:schemeClr>
                </a:solidFill>
              </a:rPr>
              <a:t>a sense of </a:t>
            </a:r>
            <a:r>
              <a:rPr lang="en-US" altLang="zh-CN" sz="2800" b="1" dirty="0">
                <a:hlinkClick r:id="rId8" action="ppaction://hlinksldjump"/>
              </a:rPr>
              <a:t>well-being</a:t>
            </a:r>
            <a:r>
              <a:rPr lang="en-US" altLang="zh-CN" sz="2800" b="1" dirty="0"/>
              <a:t> … </a:t>
            </a:r>
          </a:p>
          <a:p>
            <a:endParaRPr lang="zh-CN" altLang="en-US" dirty="0"/>
          </a:p>
        </p:txBody>
      </p:sp>
    </p:spTree>
    <p:extLst>
      <p:ext uri="{BB962C8B-B14F-4D97-AF65-F5344CB8AC3E}">
        <p14:creationId xmlns:p14="http://schemas.microsoft.com/office/powerpoint/2010/main" xmlns="" val="50840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单圆角矩形 4"/>
          <p:cNvSpPr/>
          <p:nvPr/>
        </p:nvSpPr>
        <p:spPr>
          <a:xfrm>
            <a:off x="396875" y="11350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solidFill>
                  <a:prstClr val="black"/>
                </a:solidFill>
                <a:hlinkClick r:id="rId3" action="ppaction://hlinksldjump"/>
              </a:rPr>
              <a:t>Reading and understanding</a:t>
            </a:r>
            <a:endParaRPr lang="zh-CN" altLang="en-US" sz="2800" noProof="1">
              <a:solidFill>
                <a:prstClr val="black"/>
              </a:solidFill>
            </a:endParaRPr>
          </a:p>
        </p:txBody>
      </p:sp>
      <p:sp>
        <p:nvSpPr>
          <p:cNvPr id="6" name="单圆角矩形 5"/>
          <p:cNvSpPr/>
          <p:nvPr/>
        </p:nvSpPr>
        <p:spPr>
          <a:xfrm>
            <a:off x="396875" y="1851025"/>
            <a:ext cx="8437563" cy="423863"/>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solidFill>
                  <a:prstClr val="black"/>
                </a:solidFill>
                <a:hlinkClick r:id="rId4" action="ppaction://hlinksldjump"/>
              </a:rPr>
              <a:t>Dealing with unfamiliar words</a:t>
            </a:r>
            <a:endParaRPr lang="zh-CN" altLang="en-US" sz="2800" noProof="1">
              <a:solidFill>
                <a:prstClr val="black"/>
              </a:solidFill>
            </a:endParaRPr>
          </a:p>
        </p:txBody>
      </p:sp>
      <p:sp>
        <p:nvSpPr>
          <p:cNvPr id="7" name="单圆角矩形 6"/>
          <p:cNvSpPr/>
          <p:nvPr/>
        </p:nvSpPr>
        <p:spPr>
          <a:xfrm>
            <a:off x="396875" y="2592388"/>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solidFill>
                  <a:prstClr val="black"/>
                </a:solidFill>
                <a:hlinkClick r:id="rId5" action="ppaction://hlinksldjump"/>
              </a:rPr>
              <a:t>Reading and interpreting</a:t>
            </a:r>
            <a:endParaRPr lang="zh-CN" altLang="en-US" sz="2800" noProof="1">
              <a:solidFill>
                <a:prstClr val="black"/>
              </a:solidFill>
            </a:endParaRPr>
          </a:p>
        </p:txBody>
      </p:sp>
      <p:sp>
        <p:nvSpPr>
          <p:cNvPr id="8" name="单圆角矩形 7"/>
          <p:cNvSpPr/>
          <p:nvPr/>
        </p:nvSpPr>
        <p:spPr>
          <a:xfrm>
            <a:off x="396875" y="33575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solidFill>
                  <a:prstClr val="black"/>
                </a:solidFill>
                <a:hlinkClick r:id="rId6" action="ppaction://hlinksldjump"/>
              </a:rPr>
              <a:t>Developing critical thinking</a:t>
            </a:r>
            <a:endParaRPr lang="zh-CN" altLang="en-US" sz="2800" noProof="1">
              <a:solidFill>
                <a:prstClr val="black"/>
              </a:solidFill>
            </a:endParaRPr>
          </a:p>
        </p:txBody>
      </p:sp>
      <p:sp>
        <p:nvSpPr>
          <p:cNvPr id="15370"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9"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extLst>
      <p:ext uri="{BB962C8B-B14F-4D97-AF65-F5344CB8AC3E}">
        <p14:creationId xmlns:p14="http://schemas.microsoft.com/office/powerpoint/2010/main" xmlns="" val="3798654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93675" y="692150"/>
            <a:ext cx="8807450" cy="5984875"/>
          </a:xfrm>
          <a:prstGeom prst="rect">
            <a:avLst/>
          </a:prstGeom>
          <a:noFill/>
          <a:ln>
            <a:miter lim="800000"/>
            <a:headEnd/>
            <a:tailEnd/>
          </a:ln>
        </p:spPr>
        <p:txBody>
          <a:bodyPr/>
          <a:lstStyle/>
          <a:p>
            <a:pPr eaLnBrk="1" hangingPunct="1">
              <a:lnSpc>
                <a:spcPct val="100000"/>
              </a:lnSpc>
              <a:spcBef>
                <a:spcPts val="0"/>
              </a:spcBef>
              <a:buSzPct val="120000"/>
              <a:buNone/>
            </a:pPr>
            <a:r>
              <a:rPr lang="en-US" altLang="zh-CN" b="1" dirty="0" smtClean="0">
                <a:solidFill>
                  <a:srgbClr val="C00000"/>
                </a:solidFill>
              </a:rPr>
              <a:t>Reading and understanding </a:t>
            </a:r>
          </a:p>
          <a:p>
            <a:pPr algn="just" eaLnBrk="1" hangingPunct="1">
              <a:lnSpc>
                <a:spcPct val="100000"/>
              </a:lnSpc>
              <a:spcBef>
                <a:spcPts val="0"/>
              </a:spcBef>
              <a:buSzPct val="120000"/>
              <a:buNone/>
            </a:pPr>
            <a:r>
              <a:rPr lang="en-US" altLang="zh-CN" b="1" dirty="0" smtClean="0">
                <a:ea typeface="宋体" charset="-122"/>
              </a:rPr>
              <a:t>3</a:t>
            </a:r>
            <a:r>
              <a:rPr lang="en-US" altLang="en-US" b="1" dirty="0" smtClean="0">
                <a:ea typeface="宋体" charset="-122"/>
              </a:rPr>
              <a:t> Answer </a:t>
            </a:r>
            <a:r>
              <a:rPr lang="en-US" altLang="en-US" b="1" dirty="0">
                <a:ea typeface="宋体" charset="-122"/>
              </a:rPr>
              <a:t>the questions.  </a:t>
            </a:r>
            <a:r>
              <a:rPr lang="en-US" altLang="en-US" dirty="0">
                <a:ea typeface="宋体" charset="-122"/>
              </a:rPr>
              <a:t> </a:t>
            </a:r>
          </a:p>
          <a:p>
            <a:pPr marL="182563" indent="-180975" algn="just">
              <a:lnSpc>
                <a:spcPct val="110000"/>
              </a:lnSpc>
              <a:buNone/>
            </a:pPr>
            <a:r>
              <a:rPr lang="en-US" altLang="zh-CN" dirty="0"/>
              <a:t>1 </a:t>
            </a:r>
            <a:r>
              <a:rPr lang="en-US" altLang="zh-CN" dirty="0">
                <a:hlinkClick r:id="rId3" action="ppaction://hlinksldjump"/>
              </a:rPr>
              <a:t>What are the similarities and differences between </a:t>
            </a:r>
            <a:r>
              <a:rPr lang="en-US" altLang="zh-CN" dirty="0" smtClean="0">
                <a:hlinkClick r:id="rId3" action="ppaction://hlinksldjump"/>
              </a:rPr>
              <a:t> chocolate </a:t>
            </a:r>
            <a:r>
              <a:rPr lang="en-US" altLang="zh-CN" dirty="0">
                <a:hlinkClick r:id="rId3" action="ppaction://hlinksldjump"/>
              </a:rPr>
              <a:t>today and chocolate made by the Aztecs? </a:t>
            </a:r>
            <a:endParaRPr lang="en-US" altLang="zh-CN" dirty="0" smtClean="0"/>
          </a:p>
          <a:p>
            <a:pPr marL="182563" indent="-180975" algn="just">
              <a:lnSpc>
                <a:spcPct val="110000"/>
              </a:lnSpc>
              <a:buNone/>
            </a:pPr>
            <a:r>
              <a:rPr lang="en-US" altLang="zh-CN" dirty="0" smtClean="0"/>
              <a:t>2 </a:t>
            </a:r>
            <a:r>
              <a:rPr lang="en-US" altLang="zh-CN" dirty="0">
                <a:hlinkClick r:id="rId4" action="ppaction://hlinksldjump"/>
              </a:rPr>
              <a:t>Why was chocolate a luxury in the time of the Aztecs as well as when it was brought to Europe? </a:t>
            </a:r>
            <a:endParaRPr lang="en-US" altLang="zh-CN" dirty="0" smtClean="0"/>
          </a:p>
          <a:p>
            <a:pPr marL="182563" indent="-180975" algn="just">
              <a:lnSpc>
                <a:spcPct val="110000"/>
              </a:lnSpc>
              <a:buNone/>
            </a:pPr>
            <a:r>
              <a:rPr lang="en-US" altLang="zh-CN" dirty="0" smtClean="0"/>
              <a:t>3 </a:t>
            </a:r>
            <a:r>
              <a:rPr lang="en-US" altLang="zh-CN" dirty="0">
                <a:hlinkClick r:id="rId4" action="ppaction://hlinksldjump"/>
              </a:rPr>
              <a:t>How was solid chocolate made? </a:t>
            </a:r>
            <a:endParaRPr lang="en-US" altLang="zh-CN" dirty="0" smtClean="0"/>
          </a:p>
          <a:p>
            <a:pPr marL="182563" indent="-180975" algn="just">
              <a:lnSpc>
                <a:spcPct val="110000"/>
              </a:lnSpc>
              <a:buNone/>
            </a:pPr>
            <a:r>
              <a:rPr lang="en-US" altLang="zh-CN" dirty="0" smtClean="0"/>
              <a:t>4 </a:t>
            </a:r>
            <a:r>
              <a:rPr lang="en-US" altLang="zh-CN" dirty="0">
                <a:hlinkClick r:id="rId5" action="ppaction://hlinksldjump"/>
              </a:rPr>
              <a:t>Cocoa butter melts at the same temperature as that of the human body. Does this explain why we like chocolate</a:t>
            </a:r>
            <a:r>
              <a:rPr lang="en-US" altLang="zh-CN" dirty="0" smtClean="0">
                <a:hlinkClick r:id="rId5" action="ppaction://hlinksldjump"/>
              </a:rPr>
              <a:t>?</a:t>
            </a:r>
            <a:endParaRPr lang="en-US" altLang="zh-CN" dirty="0" smtClean="0"/>
          </a:p>
          <a:p>
            <a:pPr marL="182563" indent="-180975" algn="just">
              <a:lnSpc>
                <a:spcPct val="110000"/>
              </a:lnSpc>
              <a:buNone/>
            </a:pPr>
            <a:r>
              <a:rPr lang="en-US" altLang="zh-CN" dirty="0" smtClean="0"/>
              <a:t>5 </a:t>
            </a:r>
            <a:r>
              <a:rPr lang="en-US" altLang="zh-CN" dirty="0">
                <a:hlinkClick r:id="rId6" action="ppaction://hlinksldjump"/>
              </a:rPr>
              <a:t>What aspects of chocolate interest scientists?</a:t>
            </a:r>
            <a:endParaRPr lang="en-US" altLang="zh-CN" dirty="0"/>
          </a:p>
        </p:txBody>
      </p:sp>
      <p:pic>
        <p:nvPicPr>
          <p:cNvPr id="16387"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7"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extLst>
      <p:ext uri="{BB962C8B-B14F-4D97-AF65-F5344CB8AC3E}">
        <p14:creationId xmlns:p14="http://schemas.microsoft.com/office/powerpoint/2010/main" xmlns="" val="23317558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93675" y="692150"/>
            <a:ext cx="8807450" cy="5984875"/>
          </a:xfrm>
          <a:prstGeom prst="rect">
            <a:avLst/>
          </a:prstGeom>
          <a:noFill/>
          <a:ln>
            <a:miter lim="800000"/>
            <a:headEnd/>
            <a:tailEnd/>
          </a:ln>
        </p:spPr>
        <p:txBody>
          <a:bodyPr/>
          <a:lstStyle/>
          <a:p>
            <a:pPr marL="182563" indent="-180975" algn="just">
              <a:lnSpc>
                <a:spcPct val="110000"/>
              </a:lnSpc>
              <a:buNone/>
            </a:pPr>
            <a:r>
              <a:rPr lang="en-US" altLang="zh-CN" b="1" dirty="0" smtClean="0"/>
              <a:t>1 </a:t>
            </a:r>
          </a:p>
          <a:p>
            <a:pPr marL="182563" indent="-180975" algn="just">
              <a:lnSpc>
                <a:spcPct val="110000"/>
              </a:lnSpc>
              <a:buNone/>
            </a:pPr>
            <a:endParaRPr lang="en-US" altLang="zh-CN" b="1" dirty="0" smtClean="0"/>
          </a:p>
          <a:p>
            <a:pPr marL="182563" indent="-180975" algn="just">
              <a:lnSpc>
                <a:spcPct val="110000"/>
              </a:lnSpc>
              <a:buNone/>
            </a:pPr>
            <a:endParaRPr lang="en-US" altLang="zh-CN" dirty="0" smtClean="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7" name="图片 12"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2" name="TextBox 1"/>
          <p:cNvSpPr txBox="1"/>
          <p:nvPr/>
        </p:nvSpPr>
        <p:spPr>
          <a:xfrm>
            <a:off x="532657" y="715650"/>
            <a:ext cx="8398275" cy="1231106"/>
          </a:xfrm>
          <a:prstGeom prst="rect">
            <a:avLst/>
          </a:prstGeom>
          <a:noFill/>
        </p:spPr>
        <p:txBody>
          <a:bodyPr wrap="square" rtlCol="0">
            <a:spAutoFit/>
          </a:bodyPr>
          <a:lstStyle/>
          <a:p>
            <a:pPr algn="just"/>
            <a:r>
              <a:rPr lang="en-US" altLang="zh-CN" sz="2800" b="1" dirty="0"/>
              <a:t>What are the similarities and differences between chocolate today and chocolate made by the Aztecs? </a:t>
            </a:r>
          </a:p>
          <a:p>
            <a:pPr algn="just"/>
            <a:endParaRPr lang="zh-CN" altLang="en-US" dirty="0"/>
          </a:p>
        </p:txBody>
      </p:sp>
      <p:sp>
        <p:nvSpPr>
          <p:cNvPr id="3" name="TextBox 2"/>
          <p:cNvSpPr txBox="1"/>
          <p:nvPr/>
        </p:nvSpPr>
        <p:spPr>
          <a:xfrm>
            <a:off x="532657" y="1734845"/>
            <a:ext cx="8549058" cy="1988237"/>
          </a:xfrm>
          <a:prstGeom prst="rect">
            <a:avLst/>
          </a:prstGeom>
          <a:noFill/>
        </p:spPr>
        <p:txBody>
          <a:bodyPr wrap="square" rtlCol="0">
            <a:spAutoFit/>
          </a:bodyPr>
          <a:lstStyle/>
          <a:p>
            <a:pPr marL="1588" algn="just">
              <a:lnSpc>
                <a:spcPct val="110000"/>
              </a:lnSpc>
            </a:pPr>
            <a:r>
              <a:rPr lang="en-US" altLang="zh-CN" sz="2800" b="1" dirty="0"/>
              <a:t>Similarities:</a:t>
            </a:r>
            <a:r>
              <a:rPr lang="en-US" altLang="zh-CN" sz="2800" dirty="0"/>
              <a:t> </a:t>
            </a:r>
          </a:p>
          <a:p>
            <a:pPr marL="182563" indent="-180975" algn="just">
              <a:lnSpc>
                <a:spcPct val="110000"/>
              </a:lnSpc>
              <a:buNone/>
            </a:pPr>
            <a:endParaRPr lang="en-US" altLang="zh-CN" sz="2800" b="1" dirty="0" smtClean="0"/>
          </a:p>
          <a:p>
            <a:pPr marL="182563" indent="-180975" algn="just">
              <a:lnSpc>
                <a:spcPct val="110000"/>
              </a:lnSpc>
              <a:buNone/>
            </a:pPr>
            <a:endParaRPr lang="en-US" altLang="zh-CN" sz="2800" b="1" dirty="0"/>
          </a:p>
          <a:p>
            <a:pPr marL="1588" algn="just">
              <a:lnSpc>
                <a:spcPct val="110000"/>
              </a:lnSpc>
            </a:pPr>
            <a:r>
              <a:rPr lang="en-US" altLang="zh-CN" sz="2800" b="1" dirty="0" smtClean="0"/>
              <a:t>Differences</a:t>
            </a:r>
            <a:r>
              <a:rPr lang="en-US" altLang="zh-CN" sz="2800" b="1" dirty="0"/>
              <a:t>: </a:t>
            </a:r>
            <a:endParaRPr lang="en-US" altLang="zh-CN" sz="2800" b="1" dirty="0" smtClean="0"/>
          </a:p>
        </p:txBody>
      </p:sp>
      <p:sp>
        <p:nvSpPr>
          <p:cNvPr id="4" name="TextBox 3"/>
          <p:cNvSpPr txBox="1"/>
          <p:nvPr/>
        </p:nvSpPr>
        <p:spPr>
          <a:xfrm>
            <a:off x="548488" y="2224854"/>
            <a:ext cx="8302532" cy="954107"/>
          </a:xfrm>
          <a:prstGeom prst="rect">
            <a:avLst/>
          </a:prstGeom>
          <a:noFill/>
        </p:spPr>
        <p:txBody>
          <a:bodyPr wrap="square" rtlCol="0">
            <a:spAutoFit/>
          </a:bodyPr>
          <a:lstStyle/>
          <a:p>
            <a:pPr algn="just"/>
            <a:r>
              <a:rPr lang="en-US" altLang="zh-CN" sz="2800" dirty="0"/>
              <a:t>In both cases the cocoa beans are crushed and mixed with something to form a paste</a:t>
            </a:r>
            <a:r>
              <a:rPr lang="en-US" altLang="zh-CN" sz="2800" dirty="0" smtClean="0"/>
              <a:t>.</a:t>
            </a:r>
            <a:endParaRPr lang="en-US" altLang="zh-CN" sz="2800" dirty="0"/>
          </a:p>
        </p:txBody>
      </p:sp>
      <p:sp>
        <p:nvSpPr>
          <p:cNvPr id="5" name="TextBox 4"/>
          <p:cNvSpPr txBox="1"/>
          <p:nvPr/>
        </p:nvSpPr>
        <p:spPr>
          <a:xfrm>
            <a:off x="548488" y="3660936"/>
            <a:ext cx="8302532" cy="2246769"/>
          </a:xfrm>
          <a:prstGeom prst="rect">
            <a:avLst/>
          </a:prstGeom>
          <a:noFill/>
        </p:spPr>
        <p:txBody>
          <a:bodyPr wrap="square" rtlCol="0">
            <a:spAutoFit/>
          </a:bodyPr>
          <a:lstStyle/>
          <a:p>
            <a:pPr algn="just"/>
            <a:r>
              <a:rPr lang="en-US" altLang="zh-CN" sz="2800" dirty="0"/>
              <a:t>The Aztecs made chocolate with spices, but today’s chocolate is </a:t>
            </a:r>
            <a:r>
              <a:rPr lang="en-US" altLang="zh-CN" sz="2800" dirty="0" smtClean="0"/>
              <a:t>sweet. Aztec </a:t>
            </a:r>
            <a:r>
              <a:rPr lang="en-US" altLang="zh-CN" sz="2800" dirty="0"/>
              <a:t>chocolate was liquid, but most chocolate today is solid. Aztec chocolate </a:t>
            </a:r>
            <a:r>
              <a:rPr lang="en-US" altLang="zh-CN" sz="2800" dirty="0" smtClean="0"/>
              <a:t>was made </a:t>
            </a:r>
            <a:r>
              <a:rPr lang="en-US" altLang="zh-CN" sz="2800" dirty="0"/>
              <a:t>purely from crushed beans and spices, but today cocoa butter and </a:t>
            </a:r>
            <a:r>
              <a:rPr lang="en-US" altLang="zh-CN" sz="2800" dirty="0" smtClean="0"/>
              <a:t>condensed milk </a:t>
            </a:r>
            <a:r>
              <a:rPr lang="en-US" altLang="zh-CN" sz="2800" dirty="0"/>
              <a:t>are added.</a:t>
            </a:r>
            <a:endParaRPr lang="zh-CN" altLang="en-US" sz="2800" dirty="0"/>
          </a:p>
        </p:txBody>
      </p:sp>
    </p:spTree>
    <p:extLst>
      <p:ext uri="{BB962C8B-B14F-4D97-AF65-F5344CB8AC3E}">
        <p14:creationId xmlns:p14="http://schemas.microsoft.com/office/powerpoint/2010/main" xmlns="" val="187638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93675" y="692150"/>
            <a:ext cx="8807450" cy="3746685"/>
          </a:xfrm>
          <a:prstGeom prst="rect">
            <a:avLst/>
          </a:prstGeom>
          <a:noFill/>
          <a:ln>
            <a:miter lim="800000"/>
            <a:headEnd/>
            <a:tailEnd/>
          </a:ln>
        </p:spPr>
        <p:txBody>
          <a:bodyPr/>
          <a:lstStyle/>
          <a:p>
            <a:pPr marL="182563" indent="-180975" algn="just">
              <a:lnSpc>
                <a:spcPct val="110000"/>
              </a:lnSpc>
              <a:buNone/>
            </a:pPr>
            <a:r>
              <a:rPr lang="en-US" altLang="zh-CN" b="1" dirty="0" smtClean="0"/>
              <a:t>2 </a:t>
            </a:r>
          </a:p>
          <a:p>
            <a:pPr marL="182563" indent="-180975" algn="just">
              <a:lnSpc>
                <a:spcPct val="110000"/>
              </a:lnSpc>
              <a:buNone/>
            </a:pPr>
            <a:endParaRPr lang="en-US" altLang="zh-CN" b="1" dirty="0"/>
          </a:p>
          <a:p>
            <a:pPr marL="182563" indent="-180975" algn="just">
              <a:lnSpc>
                <a:spcPct val="110000"/>
              </a:lnSpc>
              <a:buNone/>
            </a:pPr>
            <a:endParaRPr lang="en-US" altLang="zh-CN" b="1" dirty="0" smtClean="0"/>
          </a:p>
          <a:p>
            <a:pPr marL="182563" indent="-180975" algn="just">
              <a:lnSpc>
                <a:spcPct val="110000"/>
              </a:lnSpc>
              <a:buNone/>
            </a:pPr>
            <a:endParaRPr lang="en-US" altLang="zh-CN" b="1" dirty="0"/>
          </a:p>
          <a:p>
            <a:pPr marL="182563" indent="-180975" algn="just">
              <a:lnSpc>
                <a:spcPct val="110000"/>
              </a:lnSpc>
              <a:buNone/>
            </a:pPr>
            <a:endParaRPr lang="en-US" altLang="zh-CN" b="1" dirty="0"/>
          </a:p>
          <a:p>
            <a:pPr marL="182563" indent="-180975" algn="just">
              <a:lnSpc>
                <a:spcPct val="110000"/>
              </a:lnSpc>
              <a:buNone/>
            </a:pPr>
            <a:r>
              <a:rPr lang="en-US" altLang="zh-CN" b="1" dirty="0" smtClean="0"/>
              <a:t>3 </a:t>
            </a:r>
            <a:r>
              <a:rPr lang="en-US" altLang="zh-CN" b="1" dirty="0"/>
              <a:t>How was solid chocolate made? </a:t>
            </a:r>
            <a:endParaRPr lang="en-US" altLang="zh-CN" b="1" dirty="0" smtClean="0"/>
          </a:p>
          <a:p>
            <a:pPr marL="182563" indent="-180975" algn="just">
              <a:lnSpc>
                <a:spcPct val="110000"/>
              </a:lnSpc>
              <a:buNone/>
            </a:pPr>
            <a:r>
              <a:rPr lang="en-US" altLang="zh-CN" dirty="0" smtClean="0"/>
              <a:t>  </a:t>
            </a: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7" name="图片 12" descr="MORE"/>
          <p:cNvPicPr>
            <a:picLocks noChangeAspect="1" noChangeArrowheads="1"/>
          </p:cNvPicPr>
          <p:nvPr/>
        </p:nvPicPr>
        <p:blipFill>
          <a:blip r:embed="rId3" cstate="print"/>
          <a:srcRect/>
          <a:stretch>
            <a:fillRect/>
          </a:stretch>
        </p:blipFill>
        <p:spPr bwMode="auto">
          <a:xfrm>
            <a:off x="7991475" y="6262688"/>
            <a:ext cx="912813" cy="228600"/>
          </a:xfrm>
          <a:prstGeom prst="rect">
            <a:avLst/>
          </a:prstGeom>
          <a:noFill/>
          <a:ln w="9525">
            <a:noFill/>
            <a:miter lim="800000"/>
            <a:headEnd/>
            <a:tailEnd/>
          </a:ln>
        </p:spPr>
      </p:pic>
      <p:pic>
        <p:nvPicPr>
          <p:cNvPr id="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475738" y="710216"/>
            <a:ext cx="8428549" cy="1384995"/>
          </a:xfrm>
          <a:prstGeom prst="rect">
            <a:avLst/>
          </a:prstGeom>
          <a:noFill/>
        </p:spPr>
        <p:txBody>
          <a:bodyPr wrap="square" rtlCol="0">
            <a:spAutoFit/>
          </a:bodyPr>
          <a:lstStyle/>
          <a:p>
            <a:pPr algn="just"/>
            <a:r>
              <a:rPr lang="en-US" altLang="zh-CN" sz="2800" b="1" dirty="0"/>
              <a:t>Why was chocolate a luxury in the time of the Aztecs as well as when it was brought to Europe? </a:t>
            </a:r>
          </a:p>
          <a:p>
            <a:pPr algn="just"/>
            <a:endParaRPr lang="zh-CN" altLang="en-US" sz="2800" dirty="0"/>
          </a:p>
        </p:txBody>
      </p:sp>
      <p:sp>
        <p:nvSpPr>
          <p:cNvPr id="3" name="TextBox 2"/>
          <p:cNvSpPr txBox="1"/>
          <p:nvPr/>
        </p:nvSpPr>
        <p:spPr>
          <a:xfrm>
            <a:off x="479397" y="1624612"/>
            <a:ext cx="8424891" cy="2092881"/>
          </a:xfrm>
          <a:prstGeom prst="rect">
            <a:avLst/>
          </a:prstGeom>
          <a:noFill/>
        </p:spPr>
        <p:txBody>
          <a:bodyPr wrap="square" rtlCol="0">
            <a:spAutoFit/>
          </a:bodyPr>
          <a:lstStyle/>
          <a:p>
            <a:pPr algn="just"/>
            <a:r>
              <a:rPr lang="en-US" altLang="zh-CN" sz="2800" dirty="0"/>
              <a:t>The passage implies that chocolate was a luxury because it was highly valued. The Aztecs paid taxes in cocoa beans, and for the Europeans it was expensive after the long sea voyage from Central America.</a:t>
            </a:r>
          </a:p>
          <a:p>
            <a:endParaRPr lang="zh-CN" altLang="en-US" dirty="0"/>
          </a:p>
        </p:txBody>
      </p:sp>
      <p:sp>
        <p:nvSpPr>
          <p:cNvPr id="4" name="TextBox 3"/>
          <p:cNvSpPr txBox="1"/>
          <p:nvPr/>
        </p:nvSpPr>
        <p:spPr>
          <a:xfrm>
            <a:off x="443885" y="4291871"/>
            <a:ext cx="8460403" cy="1661993"/>
          </a:xfrm>
          <a:prstGeom prst="rect">
            <a:avLst/>
          </a:prstGeom>
          <a:noFill/>
        </p:spPr>
        <p:txBody>
          <a:bodyPr wrap="square" rtlCol="0">
            <a:spAutoFit/>
          </a:bodyPr>
          <a:lstStyle/>
          <a:p>
            <a:pPr algn="just"/>
            <a:r>
              <a:rPr lang="en-US" altLang="zh-CN" sz="2800" dirty="0"/>
              <a:t>Cocoa beans were crushed into a powder, mixed with a liquid, then heated and poured into a </a:t>
            </a:r>
            <a:r>
              <a:rPr lang="en-US" altLang="zh-CN" sz="2800" dirty="0" err="1"/>
              <a:t>mould</a:t>
            </a:r>
            <a:r>
              <a:rPr lang="en-US" altLang="zh-CN" sz="2800" dirty="0"/>
              <a:t>, forming shapes as it cooled. </a:t>
            </a:r>
          </a:p>
          <a:p>
            <a:endParaRPr lang="zh-CN" altLang="en-US" dirty="0"/>
          </a:p>
        </p:txBody>
      </p:sp>
    </p:spTree>
    <p:extLst>
      <p:ext uri="{BB962C8B-B14F-4D97-AF65-F5344CB8AC3E}">
        <p14:creationId xmlns:p14="http://schemas.microsoft.com/office/powerpoint/2010/main" xmlns="" val="187638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93675" y="692151"/>
            <a:ext cx="8710613" cy="1633800"/>
          </a:xfrm>
          <a:prstGeom prst="rect">
            <a:avLst/>
          </a:prstGeom>
          <a:noFill/>
          <a:ln>
            <a:miter lim="800000"/>
            <a:headEnd/>
            <a:tailEnd/>
          </a:ln>
        </p:spPr>
        <p:txBody>
          <a:bodyPr/>
          <a:lstStyle/>
          <a:p>
            <a:pPr marL="182563" indent="-180975" algn="just">
              <a:lnSpc>
                <a:spcPct val="110000"/>
              </a:lnSpc>
              <a:buNone/>
            </a:pPr>
            <a:r>
              <a:rPr lang="en-US" altLang="zh-CN" b="1" dirty="0" smtClean="0"/>
              <a:t>4 Cocoa butter melts at the same temperature as that of the human body. Does this explain why we like chocolate?</a:t>
            </a:r>
          </a:p>
          <a:p>
            <a:pPr marL="182563" indent="-180975" algn="just">
              <a:lnSpc>
                <a:spcPct val="110000"/>
              </a:lnSpc>
              <a:buNone/>
            </a:pPr>
            <a:r>
              <a:rPr lang="en-US" altLang="zh-CN" b="1" dirty="0" smtClean="0"/>
              <a:t>  </a:t>
            </a:r>
            <a:endParaRPr lang="en-US" altLang="zh-CN" dirty="0" smtClean="0"/>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7" name="图片 12" descr="MORE"/>
          <p:cNvPicPr>
            <a:picLocks noChangeAspect="1" noChangeArrowheads="1"/>
          </p:cNvPicPr>
          <p:nvPr/>
        </p:nvPicPr>
        <p:blipFill>
          <a:blip r:embed="rId3" cstate="print"/>
          <a:srcRect/>
          <a:stretch>
            <a:fillRect/>
          </a:stretch>
        </p:blipFill>
        <p:spPr bwMode="auto">
          <a:xfrm>
            <a:off x="7991475" y="6262688"/>
            <a:ext cx="912813" cy="228600"/>
          </a:xfrm>
          <a:prstGeom prst="rect">
            <a:avLst/>
          </a:prstGeom>
          <a:noFill/>
          <a:ln w="9525">
            <a:noFill/>
            <a:miter lim="800000"/>
            <a:headEnd/>
            <a:tailEnd/>
          </a:ln>
        </p:spPr>
      </p:pic>
      <p:pic>
        <p:nvPicPr>
          <p:cNvPr id="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417056" y="2237172"/>
            <a:ext cx="8487232" cy="2523768"/>
          </a:xfrm>
          <a:prstGeom prst="rect">
            <a:avLst/>
          </a:prstGeom>
          <a:noFill/>
        </p:spPr>
        <p:txBody>
          <a:bodyPr wrap="square" rtlCol="0">
            <a:spAutoFit/>
          </a:bodyPr>
          <a:lstStyle/>
          <a:p>
            <a:pPr algn="just"/>
            <a:r>
              <a:rPr lang="en-US" altLang="zh-CN" sz="2800" dirty="0"/>
              <a:t>No. The passage suggests there may be a genetic trait for liking chocolate. It talks about endorphins and other chemicals, but it does not make a clear connection between the melting temperature of cocoa butter and the reason why people like chocolate.</a:t>
            </a:r>
          </a:p>
          <a:p>
            <a:endParaRPr lang="zh-CN" altLang="en-US" dirty="0"/>
          </a:p>
        </p:txBody>
      </p:sp>
    </p:spTree>
    <p:extLst>
      <p:ext uri="{BB962C8B-B14F-4D97-AF65-F5344CB8AC3E}">
        <p14:creationId xmlns:p14="http://schemas.microsoft.com/office/powerpoint/2010/main" xmlns="" val="187638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93675" y="692151"/>
            <a:ext cx="8807450" cy="976852"/>
          </a:xfrm>
          <a:prstGeom prst="rect">
            <a:avLst/>
          </a:prstGeom>
          <a:noFill/>
          <a:ln>
            <a:miter lim="800000"/>
            <a:headEnd/>
            <a:tailEnd/>
          </a:ln>
        </p:spPr>
        <p:txBody>
          <a:bodyPr/>
          <a:lstStyle/>
          <a:p>
            <a:pPr marL="182563" indent="-180975" algn="just">
              <a:lnSpc>
                <a:spcPct val="110000"/>
              </a:lnSpc>
              <a:buNone/>
            </a:pPr>
            <a:r>
              <a:rPr lang="en-US" altLang="zh-CN" b="1" dirty="0" smtClean="0"/>
              <a:t>5 What aspects of chocolate interest scientists?</a:t>
            </a:r>
          </a:p>
          <a:p>
            <a:pPr marL="182563" indent="-180975" algn="just">
              <a:lnSpc>
                <a:spcPct val="110000"/>
              </a:lnSpc>
              <a:buNone/>
            </a:pPr>
            <a:r>
              <a:rPr lang="en-US" altLang="zh-CN" dirty="0"/>
              <a:t> </a:t>
            </a:r>
            <a:endParaRPr lang="en-US" altLang="zh-CN" dirty="0" smtClean="0"/>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8" name="图片 2" descr="END"/>
          <p:cNvPicPr>
            <a:picLocks noChangeAspect="1" noChangeArrowheads="1"/>
          </p:cNvPicPr>
          <p:nvPr/>
        </p:nvPicPr>
        <p:blipFill>
          <a:blip r:embed="rId3" cstate="print"/>
          <a:srcRect/>
          <a:stretch>
            <a:fillRect/>
          </a:stretch>
        </p:blipFill>
        <p:spPr bwMode="auto">
          <a:xfrm>
            <a:off x="8439201" y="6359161"/>
            <a:ext cx="474663" cy="225425"/>
          </a:xfrm>
          <a:prstGeom prst="rect">
            <a:avLst/>
          </a:prstGeom>
          <a:noFill/>
          <a:ln w="9525">
            <a:noFill/>
            <a:miter lim="800000"/>
            <a:headEnd/>
            <a:tailEnd/>
          </a:ln>
        </p:spPr>
      </p:pic>
      <p:pic>
        <p:nvPicPr>
          <p:cNvPr id="7"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488271" y="1229242"/>
            <a:ext cx="8425594" cy="3816429"/>
          </a:xfrm>
          <a:prstGeom prst="rect">
            <a:avLst/>
          </a:prstGeom>
          <a:noFill/>
        </p:spPr>
        <p:txBody>
          <a:bodyPr wrap="square" rtlCol="0">
            <a:spAutoFit/>
          </a:bodyPr>
          <a:lstStyle/>
          <a:p>
            <a:pPr algn="just"/>
            <a:r>
              <a:rPr lang="en-US" altLang="zh-CN" sz="2800" dirty="0"/>
              <a:t>The answer is implied. Scientists may be interested in learning more about genetic traits to see if some people are specifically prone to like chocolate. More likely, scientists are interested in the effects of the 300 or so different chemicals in chocolate. We can guess that they may also be interested in developing new kinds of chocolate, or finding out more about the social and psychological aspects about chocolate.</a:t>
            </a:r>
          </a:p>
          <a:p>
            <a:pPr algn="just"/>
            <a:endParaRPr lang="zh-CN" altLang="en-US" dirty="0"/>
          </a:p>
        </p:txBody>
      </p:sp>
    </p:spTree>
    <p:extLst>
      <p:ext uri="{BB962C8B-B14F-4D97-AF65-F5344CB8AC3E}">
        <p14:creationId xmlns:p14="http://schemas.microsoft.com/office/powerpoint/2010/main" xmlns="" val="187638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201613" y="1066235"/>
            <a:ext cx="8761412" cy="5196032"/>
          </a:xfrm>
          <a:prstGeom prst="rect">
            <a:avLst/>
          </a:prstGeom>
          <a:noFill/>
          <a:ln>
            <a:miter lim="800000"/>
            <a:headEnd/>
            <a:tailEnd/>
          </a:ln>
        </p:spPr>
        <p:txBody>
          <a:bodyPr/>
          <a:lstStyle/>
          <a:p>
            <a:pPr marL="0" indent="0" eaLnBrk="1" hangingPunct="1">
              <a:buSzPct val="120000"/>
              <a:buFont typeface="Arial" charset="0"/>
              <a:buNone/>
            </a:pPr>
            <a:r>
              <a:rPr lang="en-US" altLang="zh-CN" b="1" dirty="0" smtClean="0">
                <a:solidFill>
                  <a:srgbClr val="C00000"/>
                </a:solidFill>
              </a:rPr>
              <a:t>Dealing with unfamiliar words</a:t>
            </a:r>
          </a:p>
          <a:p>
            <a:pPr marL="812800" lvl="1" indent="-279400" eaLnBrk="1" hangingPunct="1">
              <a:buSzPct val="50000"/>
              <a:buFont typeface="Wingdings" pitchFamily="2" charset="2"/>
              <a:buNone/>
            </a:pPr>
            <a:endParaRPr lang="en-US" altLang="zh-CN" dirty="0" smtClean="0"/>
          </a:p>
          <a:p>
            <a:pPr marL="361950" lvl="1" indent="-361950" algn="just" eaLnBrk="1" hangingPunct="1">
              <a:lnSpc>
                <a:spcPct val="100000"/>
              </a:lnSpc>
              <a:spcBef>
                <a:spcPts val="1200"/>
              </a:spcBef>
              <a:buSzPct val="50000"/>
              <a:buFont typeface="Wingdings" pitchFamily="2" charset="2"/>
              <a:buNone/>
            </a:pPr>
            <a:r>
              <a:rPr lang="en-US" altLang="zh-CN" sz="2800" b="1" dirty="0" smtClean="0"/>
              <a:t>4 </a:t>
            </a:r>
            <a:r>
              <a:rPr lang="en-US" altLang="en-US" sz="2800" b="1" dirty="0">
                <a:ea typeface="宋体" charset="-122"/>
                <a:hlinkClick r:id="rId3" action="ppaction://hlinksldjump"/>
              </a:rPr>
              <a:t>Complete the sentences with the correct form of the words </a:t>
            </a:r>
            <a:r>
              <a:rPr lang="en-US" altLang="en-US" sz="2800" b="1" dirty="0" smtClean="0">
                <a:ea typeface="宋体" charset="-122"/>
                <a:hlinkClick r:id="rId3" action="ppaction://hlinksldjump"/>
              </a:rPr>
              <a:t>and expressions below</a:t>
            </a:r>
            <a:r>
              <a:rPr lang="en-US" altLang="en-US" sz="2800" b="1" dirty="0">
                <a:ea typeface="宋体" charset="-122"/>
                <a:hlinkClick r:id="rId3" action="ppaction://hlinksldjump"/>
              </a:rPr>
              <a:t>. </a:t>
            </a:r>
            <a:endParaRPr lang="en-US" altLang="zh-CN" sz="2800" b="1" dirty="0" smtClean="0"/>
          </a:p>
          <a:p>
            <a:pPr marL="361950" lvl="1" indent="-361950" algn="just" eaLnBrk="1" hangingPunct="1">
              <a:lnSpc>
                <a:spcPct val="100000"/>
              </a:lnSpc>
              <a:spcBef>
                <a:spcPts val="1200"/>
              </a:spcBef>
              <a:buSzPct val="50000"/>
              <a:buNone/>
            </a:pPr>
            <a:r>
              <a:rPr lang="en-US" altLang="zh-CN" sz="2800" b="1" dirty="0" smtClean="0"/>
              <a:t>5  </a:t>
            </a:r>
            <a:r>
              <a:rPr lang="en-US" altLang="en-US" sz="2800" b="1" dirty="0" smtClean="0">
                <a:ea typeface="宋体" charset="-122"/>
                <a:hlinkClick r:id="rId4" action="ppaction://hlinksldjump"/>
              </a:rPr>
              <a:t>Replace </a:t>
            </a:r>
            <a:r>
              <a:rPr lang="en-US" altLang="en-US" sz="2800" b="1" dirty="0">
                <a:ea typeface="宋体" charset="-122"/>
                <a:hlinkClick r:id="rId4" action="ppaction://hlinksldjump"/>
              </a:rPr>
              <a:t>the underlined words with the correct form of </a:t>
            </a:r>
            <a:r>
              <a:rPr lang="en-US" altLang="en-US" sz="2800" b="1" dirty="0" smtClean="0">
                <a:ea typeface="宋体" charset="-122"/>
                <a:hlinkClick r:id="rId4" action="ppaction://hlinksldjump"/>
              </a:rPr>
              <a:t>the words below</a:t>
            </a:r>
            <a:r>
              <a:rPr lang="en-US" altLang="en-US" sz="2800" b="1" dirty="0">
                <a:ea typeface="宋体" charset="-122"/>
                <a:hlinkClick r:id="rId4" action="ppaction://hlinksldjump"/>
              </a:rPr>
              <a:t>. You may need to make other changes. </a:t>
            </a:r>
            <a:endParaRPr lang="zh-CN" altLang="en-US" sz="2800" b="1" dirty="0" smtClean="0"/>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7"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extLst>
      <p:ext uri="{BB962C8B-B14F-4D97-AF65-F5344CB8AC3E}">
        <p14:creationId xmlns:p14="http://schemas.microsoft.com/office/powerpoint/2010/main" xmlns="" val="1275515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692150"/>
            <a:ext cx="8807450" cy="5984875"/>
          </a:xfrm>
          <a:prstGeom prst="rect">
            <a:avLst/>
          </a:prstGeom>
          <a:noFill/>
          <a:ln>
            <a:miter lim="800000"/>
            <a:headEnd/>
            <a:tailEnd/>
          </a:ln>
        </p:spPr>
        <p:txBody>
          <a:bodyPr/>
          <a:lstStyle/>
          <a:p>
            <a:pPr algn="just" eaLnBrk="1" hangingPunct="1">
              <a:lnSpc>
                <a:spcPct val="100000"/>
              </a:lnSpc>
              <a:spcBef>
                <a:spcPts val="0"/>
              </a:spcBef>
              <a:buSzPct val="120000"/>
              <a:buNone/>
            </a:pPr>
            <a:r>
              <a:rPr lang="en-US" altLang="zh-CN" b="1" dirty="0" smtClean="0">
                <a:ea typeface="宋体" charset="-122"/>
              </a:rPr>
              <a:t>4</a:t>
            </a:r>
            <a:r>
              <a:rPr lang="en-US" altLang="en-US" b="1" dirty="0">
                <a:ea typeface="宋体" charset="-122"/>
              </a:rPr>
              <a:t> Complete the sentences with the correct form of the words and expressions below. </a:t>
            </a:r>
            <a:r>
              <a:rPr lang="en-US" altLang="en-US" dirty="0" smtClean="0">
                <a:ea typeface="宋体" charset="-122"/>
              </a:rPr>
              <a:t> </a:t>
            </a:r>
          </a:p>
          <a:p>
            <a:pPr algn="just" eaLnBrk="1" hangingPunct="1">
              <a:lnSpc>
                <a:spcPct val="100000"/>
              </a:lnSpc>
              <a:spcBef>
                <a:spcPts val="0"/>
              </a:spcBef>
              <a:buSzPct val="120000"/>
              <a:buNone/>
            </a:pPr>
            <a:endParaRPr lang="en-US" altLang="en-US" sz="1000" dirty="0" smtClean="0">
              <a:ea typeface="宋体" charset="-122"/>
            </a:endParaRPr>
          </a:p>
          <a:p>
            <a:pPr algn="ctr" eaLnBrk="1" hangingPunct="1">
              <a:lnSpc>
                <a:spcPct val="100000"/>
              </a:lnSpc>
              <a:spcBef>
                <a:spcPts val="0"/>
              </a:spcBef>
              <a:buSzPct val="120000"/>
              <a:buNone/>
            </a:pPr>
            <a:r>
              <a:rPr lang="en-US" altLang="zh-CN" dirty="0" smtClean="0">
                <a:solidFill>
                  <a:srgbClr val="990000"/>
                </a:solidFill>
              </a:rPr>
              <a:t>account for   confess   crush   inherit   manufacture </a:t>
            </a:r>
          </a:p>
          <a:p>
            <a:pPr algn="ctr" eaLnBrk="1" hangingPunct="1">
              <a:lnSpc>
                <a:spcPct val="100000"/>
              </a:lnSpc>
              <a:spcBef>
                <a:spcPts val="0"/>
              </a:spcBef>
              <a:buSzPct val="120000"/>
              <a:buNone/>
            </a:pPr>
            <a:r>
              <a:rPr lang="en-US" altLang="zh-CN" dirty="0" smtClean="0">
                <a:solidFill>
                  <a:srgbClr val="990000"/>
                </a:solidFill>
              </a:rPr>
              <a:t>melt    property     release     stimulating </a:t>
            </a:r>
          </a:p>
          <a:p>
            <a:pPr marL="179388" indent="-177800" algn="just" eaLnBrk="1" hangingPunct="1">
              <a:lnSpc>
                <a:spcPct val="110000"/>
              </a:lnSpc>
              <a:spcBef>
                <a:spcPts val="0"/>
              </a:spcBef>
              <a:buSzPct val="120000"/>
              <a:buNone/>
            </a:pPr>
            <a:r>
              <a:rPr lang="en-US" altLang="zh-CN" dirty="0" smtClean="0"/>
              <a:t>1 Chocolate can be easily ________ so it can be drunk as well as eaten.</a:t>
            </a:r>
          </a:p>
          <a:p>
            <a:pPr marL="179388" indent="-177800" algn="just" eaLnBrk="1" hangingPunct="1">
              <a:lnSpc>
                <a:spcPct val="110000"/>
              </a:lnSpc>
              <a:spcBef>
                <a:spcPts val="0"/>
              </a:spcBef>
              <a:buSzPct val="120000"/>
              <a:buNone/>
            </a:pPr>
            <a:r>
              <a:rPr lang="en-US" altLang="zh-CN" dirty="0" smtClean="0"/>
              <a:t>2 Certain _________ of chocolate make us feel happy.</a:t>
            </a:r>
          </a:p>
          <a:p>
            <a:pPr marL="179388" indent="-177800" algn="just" eaLnBrk="1" hangingPunct="1">
              <a:lnSpc>
                <a:spcPct val="110000"/>
              </a:lnSpc>
              <a:spcBef>
                <a:spcPts val="0"/>
              </a:spcBef>
              <a:buSzPct val="120000"/>
              <a:buNone/>
            </a:pPr>
            <a:r>
              <a:rPr lang="en-US" altLang="zh-CN" dirty="0" smtClean="0"/>
              <a:t>3 How do we __________ the fact that 40 per cent of women and 15 per cent of men admit to loving chocolate? </a:t>
            </a:r>
          </a:p>
          <a:p>
            <a:pPr>
              <a:lnSpc>
                <a:spcPct val="110000"/>
              </a:lnSpc>
              <a:buNone/>
            </a:pPr>
            <a:r>
              <a:rPr lang="en-US" altLang="zh-CN" dirty="0" smtClean="0"/>
              <a:t>4 The Aztecs found they were _________ by the cocoa drink they made from the crushed beans.</a:t>
            </a:r>
          </a:p>
          <a:p>
            <a:pPr marL="182563" indent="-180975" algn="just">
              <a:lnSpc>
                <a:spcPct val="120000"/>
              </a:lnSpc>
              <a:buNone/>
            </a:pPr>
            <a:endParaRPr lang="en-US" altLang="zh-CN" dirty="0" smtClean="0"/>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16390" name="图片 12" descr="MORE"/>
          <p:cNvPicPr>
            <a:picLocks noChangeAspect="1" noChangeArrowheads="1"/>
          </p:cNvPicPr>
          <p:nvPr/>
        </p:nvPicPr>
        <p:blipFill>
          <a:blip r:embed="rId3" cstate="print"/>
          <a:srcRect/>
          <a:stretch>
            <a:fillRect/>
          </a:stretch>
        </p:blipFill>
        <p:spPr bwMode="auto">
          <a:xfrm>
            <a:off x="7991475" y="6262688"/>
            <a:ext cx="912813" cy="228600"/>
          </a:xfrm>
          <a:prstGeom prst="rect">
            <a:avLst/>
          </a:prstGeom>
          <a:noFill/>
          <a:ln w="9525">
            <a:noFill/>
            <a:miter lim="800000"/>
            <a:headEnd/>
            <a:tailEnd/>
          </a:ln>
        </p:spPr>
      </p:pic>
      <p:sp>
        <p:nvSpPr>
          <p:cNvPr id="12" name="文本框 11"/>
          <p:cNvSpPr txBox="1"/>
          <p:nvPr/>
        </p:nvSpPr>
        <p:spPr>
          <a:xfrm>
            <a:off x="4302375" y="2584044"/>
            <a:ext cx="1294855" cy="523220"/>
          </a:xfrm>
          <a:prstGeom prst="rect">
            <a:avLst/>
          </a:prstGeom>
          <a:noFill/>
        </p:spPr>
        <p:txBody>
          <a:bodyPr wrap="square" rtlCol="0">
            <a:spAutoFit/>
          </a:bodyPr>
          <a:lstStyle/>
          <a:p>
            <a:r>
              <a:rPr lang="en-US" altLang="zh-CN" sz="2800" dirty="0" smtClean="0">
                <a:solidFill>
                  <a:srgbClr val="990000"/>
                </a:solidFill>
              </a:rPr>
              <a:t>melted</a:t>
            </a:r>
            <a:endParaRPr lang="zh-CN" altLang="en-US" sz="2800" dirty="0">
              <a:solidFill>
                <a:srgbClr val="990000"/>
              </a:solidFill>
            </a:endParaRPr>
          </a:p>
        </p:txBody>
      </p:sp>
      <p:sp>
        <p:nvSpPr>
          <p:cNvPr id="13" name="文本框 12"/>
          <p:cNvSpPr txBox="1"/>
          <p:nvPr/>
        </p:nvSpPr>
        <p:spPr>
          <a:xfrm>
            <a:off x="1604310" y="3506183"/>
            <a:ext cx="1748490" cy="523220"/>
          </a:xfrm>
          <a:prstGeom prst="rect">
            <a:avLst/>
          </a:prstGeom>
          <a:noFill/>
        </p:spPr>
        <p:txBody>
          <a:bodyPr wrap="square" rtlCol="0">
            <a:spAutoFit/>
          </a:bodyPr>
          <a:lstStyle/>
          <a:p>
            <a:r>
              <a:rPr lang="en-US" altLang="zh-CN" sz="2800" dirty="0" smtClean="0">
                <a:solidFill>
                  <a:srgbClr val="990000"/>
                </a:solidFill>
              </a:rPr>
              <a:t>properties</a:t>
            </a:r>
            <a:endParaRPr lang="zh-CN" altLang="en-US" sz="2800" dirty="0">
              <a:solidFill>
                <a:srgbClr val="990000"/>
              </a:solidFill>
            </a:endParaRPr>
          </a:p>
        </p:txBody>
      </p:sp>
      <p:sp>
        <p:nvSpPr>
          <p:cNvPr id="14" name="文本框 13"/>
          <p:cNvSpPr txBox="1"/>
          <p:nvPr/>
        </p:nvSpPr>
        <p:spPr>
          <a:xfrm>
            <a:off x="2568936" y="3986492"/>
            <a:ext cx="1975364" cy="523220"/>
          </a:xfrm>
          <a:prstGeom prst="rect">
            <a:avLst/>
          </a:prstGeom>
          <a:noFill/>
        </p:spPr>
        <p:txBody>
          <a:bodyPr wrap="square" rtlCol="0">
            <a:spAutoFit/>
          </a:bodyPr>
          <a:lstStyle/>
          <a:p>
            <a:r>
              <a:rPr lang="en-US" altLang="zh-CN" sz="2800" dirty="0" smtClean="0">
                <a:solidFill>
                  <a:srgbClr val="990000"/>
                </a:solidFill>
              </a:rPr>
              <a:t>account for</a:t>
            </a:r>
            <a:endParaRPr lang="zh-CN" altLang="en-US" sz="2800" dirty="0">
              <a:solidFill>
                <a:srgbClr val="990000"/>
              </a:solidFill>
            </a:endParaRPr>
          </a:p>
        </p:txBody>
      </p:sp>
      <p:pic>
        <p:nvPicPr>
          <p:cNvPr id="15"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sp>
        <p:nvSpPr>
          <p:cNvPr id="16" name="文本框 15"/>
          <p:cNvSpPr txBox="1"/>
          <p:nvPr/>
        </p:nvSpPr>
        <p:spPr>
          <a:xfrm>
            <a:off x="4551449" y="5058302"/>
            <a:ext cx="1863205" cy="523220"/>
          </a:xfrm>
          <a:prstGeom prst="rect">
            <a:avLst/>
          </a:prstGeom>
          <a:noFill/>
        </p:spPr>
        <p:txBody>
          <a:bodyPr wrap="square" rtlCol="0">
            <a:spAutoFit/>
          </a:bodyPr>
          <a:lstStyle/>
          <a:p>
            <a:r>
              <a:rPr lang="en-US" altLang="zh-CN" sz="2800" dirty="0" smtClean="0">
                <a:solidFill>
                  <a:srgbClr val="990000"/>
                </a:solidFill>
              </a:rPr>
              <a:t>stimulated</a:t>
            </a:r>
            <a:endParaRPr lang="zh-CN" altLang="en-US" sz="2800" dirty="0">
              <a:solidFill>
                <a:srgbClr val="990000"/>
              </a:solidFill>
            </a:endParaRPr>
          </a:p>
        </p:txBody>
      </p:sp>
      <p:pic>
        <p:nvPicPr>
          <p:cNvPr id="1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extLst>
      <p:ext uri="{BB962C8B-B14F-4D97-AF65-F5344CB8AC3E}">
        <p14:creationId xmlns:p14="http://schemas.microsoft.com/office/powerpoint/2010/main" xmlns="" val="268551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dissolve">
                                      <p:cBhvr>
                                        <p:cTn id="2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250825" y="717451"/>
            <a:ext cx="8569325" cy="590391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180975" lvl="1" indent="-180975" algn="just" eaLnBrk="1" fontAlgn="b" hangingPunct="1">
              <a:lnSpc>
                <a:spcPct val="150000"/>
              </a:lnSpc>
              <a:buNone/>
            </a:pPr>
            <a:r>
              <a:rPr lang="en-US" altLang="zh-CN" sz="2400" dirty="0" smtClean="0"/>
              <a:t> </a:t>
            </a:r>
            <a:r>
              <a:rPr lang="en-US" altLang="zh-CN" sz="1800" dirty="0" smtClean="0">
                <a:solidFill>
                  <a:schemeClr val="hlink"/>
                </a:solidFill>
                <a:latin typeface="Times New Roman" pitchFamily="18" charset="0"/>
              </a:rPr>
              <a:t>2       </a:t>
            </a:r>
            <a:r>
              <a:rPr lang="zh-CN" altLang="en-US" dirty="0" smtClean="0"/>
              <a:t>我们</a:t>
            </a:r>
            <a:r>
              <a:rPr lang="zh-CN" altLang="en-US" dirty="0"/>
              <a:t>现在所知道的固体巧克力首次出现在</a:t>
            </a:r>
            <a:r>
              <a:rPr lang="en-US" altLang="zh-CN" dirty="0" smtClean="0">
                <a:latin typeface="+mn-ea"/>
              </a:rPr>
              <a:t>19</a:t>
            </a:r>
            <a:r>
              <a:rPr lang="zh-CN" altLang="en-US" dirty="0" smtClean="0"/>
              <a:t>世纪</a:t>
            </a:r>
            <a:r>
              <a:rPr lang="zh-CN" altLang="en-US" dirty="0"/>
              <a:t>。可可豆被磨成粉，加入液体搅拌，然后</a:t>
            </a:r>
            <a:r>
              <a:rPr lang="zh-CN" altLang="en-US" dirty="0" smtClean="0"/>
              <a:t>加热</a:t>
            </a:r>
            <a:r>
              <a:rPr lang="zh-CN" altLang="en-US" dirty="0"/>
              <a:t>，倒入模子，冷却后成形。下一步的发展就是学会如何从可可豆中提取可可油。第一次尝试</a:t>
            </a:r>
            <a:r>
              <a:rPr lang="zh-CN" altLang="en-US" dirty="0" smtClean="0"/>
              <a:t>加工是在</a:t>
            </a:r>
            <a:r>
              <a:rPr lang="en-US" altLang="zh-CN" dirty="0" smtClean="0">
                <a:latin typeface="+mn-ea"/>
              </a:rPr>
              <a:t>1825</a:t>
            </a:r>
            <a:r>
              <a:rPr lang="zh-CN" altLang="en-US" dirty="0" smtClean="0"/>
              <a:t>年</a:t>
            </a:r>
            <a:r>
              <a:rPr lang="zh-CN" altLang="en-US" dirty="0"/>
              <a:t>。可可豆被碾压成酱，经高压处理，分离成液态巧克力和可可油。</a:t>
            </a:r>
            <a:r>
              <a:rPr lang="en-US" altLang="zh-CN" dirty="0" smtClean="0">
                <a:latin typeface="+mn-ea"/>
              </a:rPr>
              <a:t>1882</a:t>
            </a:r>
            <a:r>
              <a:rPr lang="zh-CN" altLang="en-US" dirty="0" smtClean="0"/>
              <a:t>年</a:t>
            </a:r>
            <a:r>
              <a:rPr lang="zh-CN" altLang="en-US" dirty="0"/>
              <a:t>，瑞士人</a:t>
            </a:r>
            <a:r>
              <a:rPr lang="zh-CN" altLang="en-US" dirty="0" smtClean="0"/>
              <a:t>鲁道夫</a:t>
            </a:r>
            <a:r>
              <a:rPr lang="en-US" altLang="zh-CN" dirty="0" smtClean="0">
                <a:latin typeface="+mn-ea"/>
              </a:rPr>
              <a:t>·</a:t>
            </a:r>
            <a:r>
              <a:rPr lang="zh-CN" altLang="en-US" dirty="0" smtClean="0"/>
              <a:t>莲</a:t>
            </a:r>
            <a:r>
              <a:rPr lang="zh-CN" altLang="en-US" dirty="0"/>
              <a:t>开始在巧克力中添加可可油，使之更加柔滑。（添加了可可油后）巧克力凝固成易折断的</a:t>
            </a:r>
            <a:r>
              <a:rPr lang="zh-CN" altLang="en-US" dirty="0" smtClean="0"/>
              <a:t>条块</a:t>
            </a:r>
            <a:r>
              <a:rPr lang="zh-CN" altLang="en-US" dirty="0"/>
              <a:t>，入口即化。可可油融化的温度和人的体温相同，都是</a:t>
            </a:r>
            <a:r>
              <a:rPr lang="zh-CN" altLang="en-US" dirty="0" smtClean="0"/>
              <a:t>华氏</a:t>
            </a:r>
            <a:r>
              <a:rPr lang="en-US" altLang="zh-CN" dirty="0" smtClean="0">
                <a:latin typeface="+mn-ea"/>
              </a:rPr>
              <a:t>97</a:t>
            </a:r>
            <a:r>
              <a:rPr lang="zh-CN" altLang="en-US" dirty="0" smtClean="0"/>
              <a:t>度</a:t>
            </a:r>
            <a:r>
              <a:rPr lang="zh-CN" altLang="en-US" dirty="0"/>
              <a:t>。</a:t>
            </a:r>
            <a:endParaRPr lang="zh-CN" altLang="en-US" sz="2400" dirty="0" smtClean="0"/>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207686" y="6092825"/>
            <a:ext cx="744538" cy="53975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extLst>
      <p:ext uri="{BB962C8B-B14F-4D97-AF65-F5344CB8AC3E}">
        <p14:creationId xmlns:p14="http://schemas.microsoft.com/office/powerpoint/2010/main" xmlns="" val="5823511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sp>
        <p:nvSpPr>
          <p:cNvPr id="11" name="内容占位符 1"/>
          <p:cNvSpPr>
            <a:spLocks noGrp="1"/>
          </p:cNvSpPr>
          <p:nvPr>
            <p:ph idx="4294967295"/>
          </p:nvPr>
        </p:nvSpPr>
        <p:spPr bwMode="auto">
          <a:xfrm>
            <a:off x="193675" y="692150"/>
            <a:ext cx="8807450" cy="5984875"/>
          </a:xfrm>
          <a:prstGeom prst="rect">
            <a:avLst/>
          </a:prstGeom>
          <a:noFill/>
          <a:ln>
            <a:miter lim="800000"/>
            <a:headEnd/>
            <a:tailEnd/>
          </a:ln>
        </p:spPr>
        <p:txBody>
          <a:bodyPr/>
          <a:lstStyle/>
          <a:p>
            <a:pPr algn="ctr" eaLnBrk="1" hangingPunct="1">
              <a:lnSpc>
                <a:spcPct val="100000"/>
              </a:lnSpc>
              <a:spcBef>
                <a:spcPts val="0"/>
              </a:spcBef>
              <a:buSzPct val="120000"/>
              <a:buNone/>
            </a:pPr>
            <a:endParaRPr lang="en-US" altLang="zh-CN" sz="1000" dirty="0" smtClean="0">
              <a:solidFill>
                <a:srgbClr val="990000"/>
              </a:solidFill>
            </a:endParaRPr>
          </a:p>
          <a:p>
            <a:pPr algn="ctr" eaLnBrk="1" hangingPunct="1">
              <a:lnSpc>
                <a:spcPct val="100000"/>
              </a:lnSpc>
              <a:spcBef>
                <a:spcPts val="0"/>
              </a:spcBef>
              <a:buSzPct val="120000"/>
              <a:buNone/>
            </a:pPr>
            <a:r>
              <a:rPr lang="en-US" altLang="zh-CN" dirty="0" smtClean="0">
                <a:solidFill>
                  <a:srgbClr val="990000"/>
                </a:solidFill>
              </a:rPr>
              <a:t>account for   confess   crush   inherit   manufacture </a:t>
            </a:r>
          </a:p>
          <a:p>
            <a:pPr algn="ctr" eaLnBrk="1" hangingPunct="1">
              <a:lnSpc>
                <a:spcPct val="100000"/>
              </a:lnSpc>
              <a:spcBef>
                <a:spcPts val="0"/>
              </a:spcBef>
              <a:buSzPct val="120000"/>
              <a:buNone/>
            </a:pPr>
            <a:r>
              <a:rPr lang="en-US" altLang="zh-CN" dirty="0" smtClean="0">
                <a:solidFill>
                  <a:srgbClr val="990000"/>
                </a:solidFill>
              </a:rPr>
              <a:t>melt    property     release     stimulating</a:t>
            </a:r>
            <a:endParaRPr lang="en-US" altLang="zh-CN" sz="1000" dirty="0">
              <a:solidFill>
                <a:srgbClr val="990000"/>
              </a:solidFill>
            </a:endParaRPr>
          </a:p>
          <a:p>
            <a:pPr marL="182563" indent="-180975" algn="just">
              <a:lnSpc>
                <a:spcPct val="110000"/>
              </a:lnSpc>
              <a:buNone/>
            </a:pPr>
            <a:r>
              <a:rPr lang="en-US" altLang="zh-CN" dirty="0" smtClean="0"/>
              <a:t>5 I have to ________ that I eat chocolate at least once a day.</a:t>
            </a:r>
          </a:p>
          <a:p>
            <a:pPr marL="182563" indent="-180975" algn="just">
              <a:lnSpc>
                <a:spcPct val="110000"/>
              </a:lnSpc>
              <a:buNone/>
            </a:pPr>
            <a:r>
              <a:rPr lang="en-US" altLang="zh-CN" dirty="0" smtClean="0"/>
              <a:t>6 Originally, the cacao bean was ________ and mixed with a liquid.</a:t>
            </a:r>
          </a:p>
          <a:p>
            <a:pPr marL="182563" indent="-180975" algn="just">
              <a:lnSpc>
                <a:spcPct val="110000"/>
              </a:lnSpc>
              <a:buNone/>
            </a:pPr>
            <a:r>
              <a:rPr lang="en-US" altLang="zh-CN" dirty="0" smtClean="0"/>
              <a:t>7 I never ________ my father’s love of sweet things.</a:t>
            </a:r>
          </a:p>
          <a:p>
            <a:pPr marL="182563" indent="-180975" algn="just">
              <a:lnSpc>
                <a:spcPct val="110000"/>
              </a:lnSpc>
              <a:buNone/>
            </a:pPr>
            <a:r>
              <a:rPr lang="en-US" altLang="zh-CN" dirty="0" smtClean="0"/>
              <a:t>8 The Swiss are well known for _____________ chocolate.</a:t>
            </a:r>
          </a:p>
          <a:p>
            <a:pPr marL="182563" indent="-180975" algn="just">
              <a:lnSpc>
                <a:spcPct val="110000"/>
              </a:lnSpc>
              <a:buNone/>
            </a:pPr>
            <a:r>
              <a:rPr lang="en-US" altLang="zh-CN" dirty="0" smtClean="0"/>
              <a:t>9 Other sweet foods don’t ________ the same chemicals as chocolate.</a:t>
            </a:r>
            <a:endParaRPr lang="en-US" altLang="zh-CN" dirty="0"/>
          </a:p>
        </p:txBody>
      </p:sp>
      <p:pic>
        <p:nvPicPr>
          <p:cNvPr id="7" name="图片 2" descr="END"/>
          <p:cNvPicPr>
            <a:picLocks noChangeAspect="1" noChangeArrowheads="1"/>
          </p:cNvPicPr>
          <p:nvPr/>
        </p:nvPicPr>
        <p:blipFill>
          <a:blip r:embed="rId5" cstate="print"/>
          <a:srcRect/>
          <a:stretch>
            <a:fillRect/>
          </a:stretch>
        </p:blipFill>
        <p:spPr bwMode="auto">
          <a:xfrm>
            <a:off x="8439201" y="6359161"/>
            <a:ext cx="474663" cy="225425"/>
          </a:xfrm>
          <a:prstGeom prst="rect">
            <a:avLst/>
          </a:prstGeom>
          <a:noFill/>
          <a:ln w="9525">
            <a:noFill/>
            <a:miter lim="800000"/>
            <a:headEnd/>
            <a:tailEnd/>
          </a:ln>
        </p:spPr>
      </p:pic>
      <p:sp>
        <p:nvSpPr>
          <p:cNvPr id="8" name="文本框 7"/>
          <p:cNvSpPr txBox="1"/>
          <p:nvPr/>
        </p:nvSpPr>
        <p:spPr>
          <a:xfrm>
            <a:off x="2119418" y="1855348"/>
            <a:ext cx="1302649" cy="523220"/>
          </a:xfrm>
          <a:prstGeom prst="rect">
            <a:avLst/>
          </a:prstGeom>
          <a:noFill/>
        </p:spPr>
        <p:txBody>
          <a:bodyPr wrap="square" rtlCol="0">
            <a:spAutoFit/>
          </a:bodyPr>
          <a:lstStyle/>
          <a:p>
            <a:r>
              <a:rPr lang="en-US" altLang="zh-CN" sz="2800" dirty="0" smtClean="0">
                <a:solidFill>
                  <a:srgbClr val="990000"/>
                </a:solidFill>
              </a:rPr>
              <a:t>confess</a:t>
            </a:r>
            <a:endParaRPr lang="zh-CN" altLang="en-US" sz="2800" dirty="0">
              <a:solidFill>
                <a:srgbClr val="990000"/>
              </a:solidFill>
            </a:endParaRPr>
          </a:p>
        </p:txBody>
      </p:sp>
      <p:sp>
        <p:nvSpPr>
          <p:cNvPr id="9" name="文本框 8"/>
          <p:cNvSpPr txBox="1"/>
          <p:nvPr/>
        </p:nvSpPr>
        <p:spPr>
          <a:xfrm>
            <a:off x="5174796" y="2901044"/>
            <a:ext cx="1376739" cy="523220"/>
          </a:xfrm>
          <a:prstGeom prst="rect">
            <a:avLst/>
          </a:prstGeom>
          <a:noFill/>
        </p:spPr>
        <p:txBody>
          <a:bodyPr wrap="square" rtlCol="0">
            <a:spAutoFit/>
          </a:bodyPr>
          <a:lstStyle/>
          <a:p>
            <a:r>
              <a:rPr lang="en-US" altLang="zh-CN" sz="2800" dirty="0" smtClean="0">
                <a:solidFill>
                  <a:srgbClr val="990000"/>
                </a:solidFill>
              </a:rPr>
              <a:t>crushed</a:t>
            </a:r>
            <a:endParaRPr lang="zh-CN" altLang="en-US" sz="2800" dirty="0">
              <a:solidFill>
                <a:srgbClr val="990000"/>
              </a:solidFill>
            </a:endParaRPr>
          </a:p>
        </p:txBody>
      </p:sp>
      <p:sp>
        <p:nvSpPr>
          <p:cNvPr id="10" name="文本框 9"/>
          <p:cNvSpPr txBox="1"/>
          <p:nvPr/>
        </p:nvSpPr>
        <p:spPr>
          <a:xfrm>
            <a:off x="1762526" y="3978332"/>
            <a:ext cx="1475292" cy="523220"/>
          </a:xfrm>
          <a:prstGeom prst="rect">
            <a:avLst/>
          </a:prstGeom>
          <a:noFill/>
        </p:spPr>
        <p:txBody>
          <a:bodyPr wrap="square" rtlCol="0">
            <a:spAutoFit/>
          </a:bodyPr>
          <a:lstStyle/>
          <a:p>
            <a:r>
              <a:rPr lang="en-US" altLang="zh-CN" sz="2800" dirty="0" smtClean="0">
                <a:solidFill>
                  <a:srgbClr val="990000"/>
                </a:solidFill>
              </a:rPr>
              <a:t>inherit</a:t>
            </a:r>
            <a:endParaRPr lang="en-US" altLang="zh-CN" sz="2800" dirty="0">
              <a:solidFill>
                <a:srgbClr val="990000"/>
              </a:solidFill>
            </a:endParaRPr>
          </a:p>
        </p:txBody>
      </p:sp>
      <p:sp>
        <p:nvSpPr>
          <p:cNvPr id="13" name="文本框 12"/>
          <p:cNvSpPr txBox="1"/>
          <p:nvPr/>
        </p:nvSpPr>
        <p:spPr>
          <a:xfrm>
            <a:off x="4731536" y="4567271"/>
            <a:ext cx="2514394" cy="523220"/>
          </a:xfrm>
          <a:prstGeom prst="rect">
            <a:avLst/>
          </a:prstGeom>
          <a:noFill/>
        </p:spPr>
        <p:txBody>
          <a:bodyPr wrap="square" rtlCol="0">
            <a:spAutoFit/>
          </a:bodyPr>
          <a:lstStyle/>
          <a:p>
            <a:r>
              <a:rPr lang="en-US" altLang="zh-CN" sz="2800" dirty="0" smtClean="0">
                <a:solidFill>
                  <a:srgbClr val="990000"/>
                </a:solidFill>
              </a:rPr>
              <a:t>manufacturing</a:t>
            </a:r>
            <a:endParaRPr lang="en-US" altLang="zh-CN" sz="2800" dirty="0">
              <a:solidFill>
                <a:srgbClr val="990000"/>
              </a:solidFill>
            </a:endParaRPr>
          </a:p>
        </p:txBody>
      </p:sp>
      <p:sp>
        <p:nvSpPr>
          <p:cNvPr id="12" name="文本框 12"/>
          <p:cNvSpPr txBox="1"/>
          <p:nvPr/>
        </p:nvSpPr>
        <p:spPr>
          <a:xfrm>
            <a:off x="4246631" y="5163017"/>
            <a:ext cx="1364467" cy="523220"/>
          </a:xfrm>
          <a:prstGeom prst="rect">
            <a:avLst/>
          </a:prstGeom>
          <a:noFill/>
        </p:spPr>
        <p:txBody>
          <a:bodyPr wrap="square" rtlCol="0">
            <a:spAutoFit/>
          </a:bodyPr>
          <a:lstStyle/>
          <a:p>
            <a:r>
              <a:rPr lang="en-US" altLang="zh-CN" sz="2800" dirty="0" smtClean="0">
                <a:solidFill>
                  <a:srgbClr val="990000"/>
                </a:solidFill>
              </a:rPr>
              <a:t>release</a:t>
            </a:r>
            <a:endParaRPr lang="en-US" altLang="zh-CN" sz="2800" dirty="0">
              <a:solidFill>
                <a:srgbClr val="990000"/>
              </a:solidFill>
            </a:endParaRPr>
          </a:p>
        </p:txBody>
      </p:sp>
      <p:pic>
        <p:nvPicPr>
          <p:cNvPr id="15"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extLst>
      <p:ext uri="{BB962C8B-B14F-4D97-AF65-F5344CB8AC3E}">
        <p14:creationId xmlns:p14="http://schemas.microsoft.com/office/powerpoint/2010/main" xmlns="" val="151678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576736"/>
            <a:ext cx="8784070" cy="5984875"/>
          </a:xfrm>
          <a:prstGeom prst="rect">
            <a:avLst/>
          </a:prstGeom>
          <a:noFill/>
          <a:ln>
            <a:miter lim="800000"/>
            <a:headEnd/>
            <a:tailEnd/>
          </a:ln>
        </p:spPr>
        <p:txBody>
          <a:bodyPr/>
          <a:lstStyle/>
          <a:p>
            <a:pPr algn="just" eaLnBrk="1" hangingPunct="1">
              <a:lnSpc>
                <a:spcPct val="110000"/>
              </a:lnSpc>
              <a:spcBef>
                <a:spcPts val="0"/>
              </a:spcBef>
              <a:buSzPct val="120000"/>
              <a:buNone/>
            </a:pPr>
            <a:r>
              <a:rPr lang="en-US" altLang="zh-CN" b="1" dirty="0" smtClean="0">
                <a:ea typeface="宋体" charset="-122"/>
              </a:rPr>
              <a:t>5</a:t>
            </a:r>
            <a:r>
              <a:rPr lang="en-US" altLang="en-US" b="1" dirty="0" smtClean="0">
                <a:ea typeface="宋体" charset="-122"/>
              </a:rPr>
              <a:t> </a:t>
            </a:r>
            <a:r>
              <a:rPr lang="en-US" altLang="en-US" b="1" dirty="0">
                <a:ea typeface="宋体" charset="-122"/>
              </a:rPr>
              <a:t>Replace the underlined words with the correct form of the words below. You may need to make other changes. </a:t>
            </a:r>
            <a:endParaRPr lang="en-US" altLang="en-US" dirty="0" smtClean="0">
              <a:ea typeface="宋体" charset="-122"/>
            </a:endParaRPr>
          </a:p>
          <a:p>
            <a:pPr algn="ctr" eaLnBrk="1" hangingPunct="1">
              <a:lnSpc>
                <a:spcPct val="110000"/>
              </a:lnSpc>
              <a:spcBef>
                <a:spcPts val="0"/>
              </a:spcBef>
              <a:buSzPct val="120000"/>
              <a:buNone/>
            </a:pPr>
            <a:endParaRPr lang="en-US" altLang="zh-CN" sz="1000" dirty="0" smtClean="0">
              <a:solidFill>
                <a:srgbClr val="990000"/>
              </a:solidFill>
            </a:endParaRPr>
          </a:p>
          <a:p>
            <a:pPr algn="ctr" eaLnBrk="1" hangingPunct="1">
              <a:lnSpc>
                <a:spcPct val="110000"/>
              </a:lnSpc>
              <a:spcBef>
                <a:spcPts val="0"/>
              </a:spcBef>
              <a:buSzPct val="120000"/>
              <a:buNone/>
            </a:pPr>
            <a:r>
              <a:rPr lang="en-US" altLang="zh-CN" dirty="0" smtClean="0">
                <a:solidFill>
                  <a:srgbClr val="990000"/>
                </a:solidFill>
              </a:rPr>
              <a:t>condense   flavour   genetic   luxury   manufacturer</a:t>
            </a:r>
          </a:p>
          <a:p>
            <a:pPr algn="ctr" eaLnBrk="1" hangingPunct="1">
              <a:lnSpc>
                <a:spcPct val="110000"/>
              </a:lnSpc>
              <a:spcBef>
                <a:spcPts val="0"/>
              </a:spcBef>
              <a:buSzPct val="120000"/>
              <a:buNone/>
            </a:pPr>
            <a:r>
              <a:rPr lang="en-US" altLang="zh-CN" dirty="0" smtClean="0">
                <a:solidFill>
                  <a:srgbClr val="990000"/>
                </a:solidFill>
              </a:rPr>
              <a:t>mould     nourishing     popularity     snap     trait </a:t>
            </a:r>
          </a:p>
          <a:p>
            <a:pPr marL="0" indent="1588" algn="just" eaLnBrk="1" hangingPunct="1">
              <a:lnSpc>
                <a:spcPct val="110000"/>
              </a:lnSpc>
              <a:spcBef>
                <a:spcPts val="0"/>
              </a:spcBef>
              <a:buSzPct val="120000"/>
              <a:buNone/>
            </a:pPr>
            <a:endParaRPr lang="en-US" altLang="zh-CN" dirty="0" smtClean="0"/>
          </a:p>
          <a:p>
            <a:pPr marL="0" indent="1588" algn="just" eaLnBrk="1" hangingPunct="1">
              <a:lnSpc>
                <a:spcPct val="110000"/>
              </a:lnSpc>
              <a:spcBef>
                <a:spcPts val="0"/>
              </a:spcBef>
              <a:buSzPct val="120000"/>
              <a:buNone/>
            </a:pPr>
            <a:r>
              <a:rPr lang="en-US" altLang="zh-CN" dirty="0" smtClean="0"/>
              <a:t>For a (1) </a:t>
            </a:r>
            <a:r>
              <a:rPr lang="en-US" altLang="zh-CN" u="sng" dirty="0" smtClean="0"/>
              <a:t>product which you enjoy but don’t really need</a:t>
            </a:r>
            <a:r>
              <a:rPr lang="en-US" altLang="zh-CN" dirty="0" smtClean="0"/>
              <a:t>, chocolate is extremely (2) </a:t>
            </a:r>
            <a:r>
              <a:rPr lang="en-US" altLang="zh-CN" u="sng" dirty="0" smtClean="0"/>
              <a:t>beneficial to your health</a:t>
            </a:r>
            <a:r>
              <a:rPr lang="en-US" altLang="zh-CN" dirty="0" smtClean="0"/>
              <a:t>. Chocolate as we know it today first appeared in the 1800s, when liquid chocolate was poured into a (3) </a:t>
            </a:r>
            <a:r>
              <a:rPr lang="en-US" altLang="zh-CN" u="sng" dirty="0" smtClean="0"/>
              <a:t>shaped container</a:t>
            </a:r>
            <a:r>
              <a:rPr lang="en-US" altLang="zh-CN" dirty="0" smtClean="0"/>
              <a:t> to cool and become solid. </a:t>
            </a:r>
          </a:p>
          <a:p>
            <a:pPr algn="just" eaLnBrk="1" hangingPunct="1">
              <a:lnSpc>
                <a:spcPct val="110000"/>
              </a:lnSpc>
              <a:spcBef>
                <a:spcPts val="0"/>
              </a:spcBef>
              <a:buSzPct val="120000"/>
              <a:buNone/>
            </a:pPr>
            <a:endParaRPr lang="en-US" altLang="zh-CN" dirty="0" smtClean="0"/>
          </a:p>
          <a:p>
            <a:pPr algn="just" eaLnBrk="1" hangingPunct="1">
              <a:lnSpc>
                <a:spcPct val="110000"/>
              </a:lnSpc>
              <a:spcBef>
                <a:spcPts val="0"/>
              </a:spcBef>
              <a:buSzPct val="120000"/>
              <a:buNone/>
            </a:pPr>
            <a:r>
              <a:rPr lang="en-US" altLang="zh-CN" dirty="0" smtClean="0"/>
              <a:t>(1) ________ 	(2)_________	(3) ________</a:t>
            </a:r>
          </a:p>
          <a:p>
            <a:pPr algn="just" eaLnBrk="1" hangingPunct="1">
              <a:lnSpc>
                <a:spcPct val="110000"/>
              </a:lnSpc>
              <a:spcBef>
                <a:spcPts val="0"/>
              </a:spcBef>
              <a:buSzPct val="120000"/>
              <a:buNone/>
            </a:pPr>
            <a:endParaRPr lang="en-US" altLang="zh-CN" dirty="0" smtClean="0"/>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16390" name="图片 12" descr="MORE"/>
          <p:cNvPicPr>
            <a:picLocks noChangeAspect="1" noChangeArrowheads="1"/>
          </p:cNvPicPr>
          <p:nvPr/>
        </p:nvPicPr>
        <p:blipFill>
          <a:blip r:embed="rId3" cstate="print"/>
          <a:srcRect/>
          <a:stretch>
            <a:fillRect/>
          </a:stretch>
        </p:blipFill>
        <p:spPr bwMode="auto">
          <a:xfrm>
            <a:off x="7991475" y="6262688"/>
            <a:ext cx="912813" cy="228600"/>
          </a:xfrm>
          <a:prstGeom prst="rect">
            <a:avLst/>
          </a:prstGeom>
          <a:noFill/>
          <a:ln w="9525">
            <a:noFill/>
            <a:miter lim="800000"/>
            <a:headEnd/>
            <a:tailEnd/>
          </a:ln>
        </p:spPr>
      </p:pic>
      <p:sp>
        <p:nvSpPr>
          <p:cNvPr id="10" name="文本框 7"/>
          <p:cNvSpPr txBox="1"/>
          <p:nvPr/>
        </p:nvSpPr>
        <p:spPr>
          <a:xfrm>
            <a:off x="914079" y="5892953"/>
            <a:ext cx="1124864" cy="523220"/>
          </a:xfrm>
          <a:prstGeom prst="rect">
            <a:avLst/>
          </a:prstGeom>
          <a:noFill/>
        </p:spPr>
        <p:txBody>
          <a:bodyPr wrap="square" rtlCol="0">
            <a:spAutoFit/>
          </a:bodyPr>
          <a:lstStyle/>
          <a:p>
            <a:r>
              <a:rPr lang="en-US" altLang="zh-CN" sz="2800" dirty="0" smtClean="0">
                <a:solidFill>
                  <a:srgbClr val="990000"/>
                </a:solidFill>
              </a:rPr>
              <a:t>luxury</a:t>
            </a:r>
            <a:endParaRPr lang="zh-CN" altLang="en-US" sz="2800" dirty="0">
              <a:solidFill>
                <a:srgbClr val="990000"/>
              </a:solidFill>
            </a:endParaRPr>
          </a:p>
        </p:txBody>
      </p:sp>
      <p:sp>
        <p:nvSpPr>
          <p:cNvPr id="13" name="文本框 7"/>
          <p:cNvSpPr txBox="1"/>
          <p:nvPr/>
        </p:nvSpPr>
        <p:spPr>
          <a:xfrm>
            <a:off x="3366330" y="5892957"/>
            <a:ext cx="1801411" cy="523220"/>
          </a:xfrm>
          <a:prstGeom prst="rect">
            <a:avLst/>
          </a:prstGeom>
          <a:noFill/>
        </p:spPr>
        <p:txBody>
          <a:bodyPr wrap="square" rtlCol="0">
            <a:spAutoFit/>
          </a:bodyPr>
          <a:lstStyle/>
          <a:p>
            <a:r>
              <a:rPr lang="en-US" altLang="zh-CN" sz="2800" dirty="0" smtClean="0">
                <a:solidFill>
                  <a:srgbClr val="990000"/>
                </a:solidFill>
              </a:rPr>
              <a:t>nourishing</a:t>
            </a:r>
            <a:endParaRPr lang="zh-CN" altLang="en-US" sz="2800" dirty="0">
              <a:solidFill>
                <a:srgbClr val="990000"/>
              </a:solidFill>
            </a:endParaRPr>
          </a:p>
        </p:txBody>
      </p:sp>
      <p:sp>
        <p:nvSpPr>
          <p:cNvPr id="15" name="文本框 7"/>
          <p:cNvSpPr txBox="1"/>
          <p:nvPr/>
        </p:nvSpPr>
        <p:spPr>
          <a:xfrm>
            <a:off x="6414339" y="5892953"/>
            <a:ext cx="1399630" cy="523220"/>
          </a:xfrm>
          <a:prstGeom prst="rect">
            <a:avLst/>
          </a:prstGeom>
          <a:noFill/>
        </p:spPr>
        <p:txBody>
          <a:bodyPr wrap="square" rtlCol="0">
            <a:spAutoFit/>
          </a:bodyPr>
          <a:lstStyle/>
          <a:p>
            <a:r>
              <a:rPr lang="en-US" altLang="zh-CN" sz="2800" dirty="0" smtClean="0">
                <a:solidFill>
                  <a:srgbClr val="990000"/>
                </a:solidFill>
              </a:rPr>
              <a:t>mould</a:t>
            </a:r>
            <a:endParaRPr lang="zh-CN" altLang="en-US" sz="2800" dirty="0">
              <a:solidFill>
                <a:srgbClr val="990000"/>
              </a:solidFill>
            </a:endParaRPr>
          </a:p>
        </p:txBody>
      </p:sp>
      <p:pic>
        <p:nvPicPr>
          <p:cNvPr id="16"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extLst>
      <p:ext uri="{BB962C8B-B14F-4D97-AF65-F5344CB8AC3E}">
        <p14:creationId xmlns:p14="http://schemas.microsoft.com/office/powerpoint/2010/main" xmlns="" val="198473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dissolve">
                                      <p:cBhvr>
                                        <p:cTn id="2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4" y="753829"/>
            <a:ext cx="8834915" cy="5984875"/>
          </a:xfrm>
          <a:prstGeom prst="rect">
            <a:avLst/>
          </a:prstGeom>
          <a:noFill/>
          <a:ln>
            <a:miter lim="800000"/>
            <a:headEnd/>
            <a:tailEnd/>
          </a:ln>
        </p:spPr>
        <p:txBody>
          <a:bodyPr/>
          <a:lstStyle/>
          <a:p>
            <a:pPr algn="ctr" eaLnBrk="1" hangingPunct="1">
              <a:lnSpc>
                <a:spcPct val="110000"/>
              </a:lnSpc>
              <a:spcBef>
                <a:spcPts val="0"/>
              </a:spcBef>
              <a:buSzPct val="120000"/>
              <a:buNone/>
            </a:pPr>
            <a:r>
              <a:rPr lang="en-US" altLang="zh-CN" dirty="0" smtClean="0">
                <a:solidFill>
                  <a:srgbClr val="990000"/>
                </a:solidFill>
              </a:rPr>
              <a:t>condense   flavour   genetic   luxury   manufacturer</a:t>
            </a:r>
          </a:p>
          <a:p>
            <a:pPr algn="ctr" eaLnBrk="1" hangingPunct="1">
              <a:lnSpc>
                <a:spcPct val="110000"/>
              </a:lnSpc>
              <a:spcBef>
                <a:spcPts val="0"/>
              </a:spcBef>
              <a:buSzPct val="120000"/>
              <a:buNone/>
            </a:pPr>
            <a:r>
              <a:rPr lang="en-US" altLang="zh-CN" dirty="0" smtClean="0">
                <a:solidFill>
                  <a:srgbClr val="990000"/>
                </a:solidFill>
              </a:rPr>
              <a:t>mould     nourishing     popularity     snap     trait </a:t>
            </a:r>
          </a:p>
          <a:p>
            <a:pPr marL="0" indent="1588" algn="just" eaLnBrk="1" hangingPunct="1">
              <a:lnSpc>
                <a:spcPct val="100000"/>
              </a:lnSpc>
              <a:spcBef>
                <a:spcPts val="0"/>
              </a:spcBef>
              <a:buSzPct val="120000"/>
              <a:buNone/>
            </a:pPr>
            <a:r>
              <a:rPr lang="en-US" altLang="zh-CN" dirty="0" smtClean="0"/>
              <a:t>Then the chocolate (4) </a:t>
            </a:r>
            <a:r>
              <a:rPr lang="en-US" altLang="zh-CN" u="sng" dirty="0" smtClean="0"/>
              <a:t>maker</a:t>
            </a:r>
            <a:r>
              <a:rPr lang="en-US" altLang="zh-CN" dirty="0" smtClean="0"/>
              <a:t> </a:t>
            </a:r>
            <a:r>
              <a:rPr lang="en-US" altLang="zh-CN" dirty="0" err="1" smtClean="0"/>
              <a:t>Lindt</a:t>
            </a:r>
            <a:r>
              <a:rPr lang="en-US" altLang="zh-CN" dirty="0" smtClean="0"/>
              <a:t> discovered how to make chocolate (5) </a:t>
            </a:r>
            <a:r>
              <a:rPr lang="en-US" altLang="zh-CN" u="sng" dirty="0" smtClean="0"/>
              <a:t>break</a:t>
            </a:r>
            <a:r>
              <a:rPr lang="en-US" altLang="zh-CN" dirty="0" smtClean="0"/>
              <a:t> easily by adding extra cocoa butter, and Daniel Peter first made milk chocolate using milk which had been (6) </a:t>
            </a:r>
            <a:r>
              <a:rPr lang="en-US" altLang="zh-CN" u="sng" dirty="0" smtClean="0"/>
              <a:t>concentrated</a:t>
            </a:r>
            <a:r>
              <a:rPr lang="en-US" altLang="zh-CN" dirty="0" smtClean="0"/>
              <a:t> and then mixed with cocoa paste, which gave it a smoother (7) </a:t>
            </a:r>
            <a:r>
              <a:rPr lang="en-US" altLang="zh-CN" u="sng" dirty="0" smtClean="0"/>
              <a:t>taste</a:t>
            </a:r>
            <a:r>
              <a:rPr lang="en-US" altLang="zh-CN" dirty="0" smtClean="0"/>
              <a:t>. But the (8) </a:t>
            </a:r>
            <a:r>
              <a:rPr lang="en-US" altLang="zh-CN" u="sng" dirty="0" smtClean="0"/>
              <a:t>broad appeal</a:t>
            </a:r>
            <a:r>
              <a:rPr lang="en-US" altLang="zh-CN" dirty="0" smtClean="0"/>
              <a:t> of chocolate is the effect of both an (9) </a:t>
            </a:r>
            <a:r>
              <a:rPr lang="en-US" altLang="zh-CN" u="sng" dirty="0" smtClean="0"/>
              <a:t>inherited</a:t>
            </a:r>
            <a:r>
              <a:rPr lang="en-US" altLang="zh-CN" dirty="0" smtClean="0"/>
              <a:t> (10) </a:t>
            </a:r>
            <a:r>
              <a:rPr lang="en-US" altLang="zh-CN" u="sng" dirty="0" smtClean="0"/>
              <a:t>characteristic</a:t>
            </a:r>
            <a:r>
              <a:rPr lang="en-US" altLang="zh-CN" dirty="0" smtClean="0"/>
              <a:t> and the 300 chemicals it contains, including vitamins.</a:t>
            </a:r>
          </a:p>
          <a:p>
            <a:pPr marL="0" indent="1588" eaLnBrk="1" hangingPunct="1">
              <a:lnSpc>
                <a:spcPct val="110000"/>
              </a:lnSpc>
              <a:spcBef>
                <a:spcPts val="0"/>
              </a:spcBef>
              <a:buSzPct val="120000"/>
              <a:buNone/>
            </a:pPr>
            <a:r>
              <a:rPr lang="en-US" altLang="zh-CN" dirty="0" smtClean="0"/>
              <a:t>(4) ___________  (5) ________ (6) _________  (7) _______</a:t>
            </a:r>
          </a:p>
          <a:p>
            <a:pPr marL="0" indent="1588" algn="just" eaLnBrk="1" hangingPunct="1">
              <a:lnSpc>
                <a:spcPct val="110000"/>
              </a:lnSpc>
              <a:spcBef>
                <a:spcPts val="0"/>
              </a:spcBef>
              <a:buSzPct val="120000"/>
              <a:buNone/>
            </a:pPr>
            <a:r>
              <a:rPr lang="en-US" altLang="zh-CN" dirty="0" smtClean="0"/>
              <a:t>(8) ________        (9) _______________	   (10) _______</a:t>
            </a:r>
          </a:p>
          <a:p>
            <a:pPr marL="0" indent="1588" algn="just" eaLnBrk="1" hangingPunct="1">
              <a:lnSpc>
                <a:spcPct val="110000"/>
              </a:lnSpc>
              <a:spcBef>
                <a:spcPts val="0"/>
              </a:spcBef>
              <a:buSzPct val="120000"/>
              <a:buNone/>
            </a:pPr>
            <a:endParaRPr lang="en-US" altLang="zh-CN" dirty="0" smtClean="0"/>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14"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 name="图片 2" descr="END"/>
          <p:cNvPicPr>
            <a:picLocks noChangeAspect="1" noChangeArrowheads="1"/>
          </p:cNvPicPr>
          <p:nvPr/>
        </p:nvPicPr>
        <p:blipFill>
          <a:blip r:embed="rId5" cstate="print"/>
          <a:srcRect/>
          <a:stretch>
            <a:fillRect/>
          </a:stretch>
        </p:blipFill>
        <p:spPr bwMode="auto">
          <a:xfrm>
            <a:off x="8406448" y="6347131"/>
            <a:ext cx="474663" cy="225425"/>
          </a:xfrm>
          <a:prstGeom prst="rect">
            <a:avLst/>
          </a:prstGeom>
          <a:noFill/>
          <a:ln w="9525">
            <a:noFill/>
            <a:miter lim="800000"/>
            <a:headEnd/>
            <a:tailEnd/>
          </a:ln>
        </p:spPr>
      </p:pic>
      <p:sp>
        <p:nvSpPr>
          <p:cNvPr id="8" name="文本框 7"/>
          <p:cNvSpPr txBox="1"/>
          <p:nvPr/>
        </p:nvSpPr>
        <p:spPr>
          <a:xfrm>
            <a:off x="650840" y="5092000"/>
            <a:ext cx="2230905" cy="523220"/>
          </a:xfrm>
          <a:prstGeom prst="rect">
            <a:avLst/>
          </a:prstGeom>
          <a:noFill/>
        </p:spPr>
        <p:txBody>
          <a:bodyPr wrap="square" rtlCol="0">
            <a:spAutoFit/>
          </a:bodyPr>
          <a:lstStyle/>
          <a:p>
            <a:r>
              <a:rPr lang="en-US" altLang="zh-CN" sz="2800" dirty="0" smtClean="0">
                <a:solidFill>
                  <a:srgbClr val="990000"/>
                </a:solidFill>
              </a:rPr>
              <a:t>manufacturer </a:t>
            </a:r>
            <a:endParaRPr lang="zh-CN" altLang="en-US" sz="2800" dirty="0">
              <a:solidFill>
                <a:srgbClr val="990000"/>
              </a:solidFill>
            </a:endParaRPr>
          </a:p>
        </p:txBody>
      </p:sp>
      <p:sp>
        <p:nvSpPr>
          <p:cNvPr id="9" name="文本框 7"/>
          <p:cNvSpPr txBox="1"/>
          <p:nvPr/>
        </p:nvSpPr>
        <p:spPr>
          <a:xfrm>
            <a:off x="3366334" y="5105856"/>
            <a:ext cx="1150248" cy="523220"/>
          </a:xfrm>
          <a:prstGeom prst="rect">
            <a:avLst/>
          </a:prstGeom>
          <a:noFill/>
        </p:spPr>
        <p:txBody>
          <a:bodyPr wrap="square" rtlCol="0">
            <a:spAutoFit/>
          </a:bodyPr>
          <a:lstStyle/>
          <a:p>
            <a:r>
              <a:rPr lang="en-US" altLang="zh-CN" sz="2800" dirty="0" smtClean="0">
                <a:solidFill>
                  <a:srgbClr val="990000"/>
                </a:solidFill>
              </a:rPr>
              <a:t>snap </a:t>
            </a:r>
            <a:endParaRPr lang="zh-CN" altLang="en-US" sz="2800" dirty="0">
              <a:solidFill>
                <a:srgbClr val="990000"/>
              </a:solidFill>
            </a:endParaRPr>
          </a:p>
        </p:txBody>
      </p:sp>
      <p:sp>
        <p:nvSpPr>
          <p:cNvPr id="10" name="文本框 7"/>
          <p:cNvSpPr txBox="1"/>
          <p:nvPr/>
        </p:nvSpPr>
        <p:spPr>
          <a:xfrm>
            <a:off x="5262608" y="5105857"/>
            <a:ext cx="1842977" cy="523220"/>
          </a:xfrm>
          <a:prstGeom prst="rect">
            <a:avLst/>
          </a:prstGeom>
          <a:noFill/>
        </p:spPr>
        <p:txBody>
          <a:bodyPr wrap="square" rtlCol="0">
            <a:spAutoFit/>
          </a:bodyPr>
          <a:lstStyle/>
          <a:p>
            <a:r>
              <a:rPr lang="en-US" altLang="zh-CN" sz="2800" dirty="0" smtClean="0">
                <a:solidFill>
                  <a:srgbClr val="990000"/>
                </a:solidFill>
              </a:rPr>
              <a:t>condensed </a:t>
            </a:r>
            <a:endParaRPr lang="zh-CN" altLang="en-US" sz="2800" dirty="0">
              <a:solidFill>
                <a:srgbClr val="990000"/>
              </a:solidFill>
            </a:endParaRPr>
          </a:p>
        </p:txBody>
      </p:sp>
      <p:sp>
        <p:nvSpPr>
          <p:cNvPr id="13" name="文本框 7"/>
          <p:cNvSpPr txBox="1"/>
          <p:nvPr/>
        </p:nvSpPr>
        <p:spPr>
          <a:xfrm>
            <a:off x="7552834" y="5105861"/>
            <a:ext cx="1330357" cy="523220"/>
          </a:xfrm>
          <a:prstGeom prst="rect">
            <a:avLst/>
          </a:prstGeom>
          <a:noFill/>
        </p:spPr>
        <p:txBody>
          <a:bodyPr wrap="square" rtlCol="0">
            <a:spAutoFit/>
          </a:bodyPr>
          <a:lstStyle/>
          <a:p>
            <a:r>
              <a:rPr lang="en-US" altLang="zh-CN" sz="2800" dirty="0" smtClean="0">
                <a:solidFill>
                  <a:srgbClr val="990000"/>
                </a:solidFill>
              </a:rPr>
              <a:t>flavour </a:t>
            </a:r>
            <a:endParaRPr lang="zh-CN" altLang="en-US" sz="2800" dirty="0">
              <a:solidFill>
                <a:srgbClr val="990000"/>
              </a:solidFill>
            </a:endParaRPr>
          </a:p>
        </p:txBody>
      </p:sp>
      <p:sp>
        <p:nvSpPr>
          <p:cNvPr id="15" name="文本框 7"/>
          <p:cNvSpPr txBox="1"/>
          <p:nvPr/>
        </p:nvSpPr>
        <p:spPr>
          <a:xfrm>
            <a:off x="650832" y="5576908"/>
            <a:ext cx="1773704" cy="523220"/>
          </a:xfrm>
          <a:prstGeom prst="rect">
            <a:avLst/>
          </a:prstGeom>
          <a:noFill/>
        </p:spPr>
        <p:txBody>
          <a:bodyPr wrap="square" rtlCol="0">
            <a:spAutoFit/>
          </a:bodyPr>
          <a:lstStyle/>
          <a:p>
            <a:r>
              <a:rPr lang="en-US" altLang="zh-CN" sz="2800" dirty="0" smtClean="0">
                <a:solidFill>
                  <a:srgbClr val="990000"/>
                </a:solidFill>
              </a:rPr>
              <a:t>popularity </a:t>
            </a:r>
            <a:endParaRPr lang="zh-CN" altLang="en-US" sz="2800" dirty="0">
              <a:solidFill>
                <a:srgbClr val="990000"/>
              </a:solidFill>
            </a:endParaRPr>
          </a:p>
        </p:txBody>
      </p:sp>
      <p:sp>
        <p:nvSpPr>
          <p:cNvPr id="16" name="文本框 7"/>
          <p:cNvSpPr txBox="1"/>
          <p:nvPr/>
        </p:nvSpPr>
        <p:spPr>
          <a:xfrm>
            <a:off x="3227781" y="5576907"/>
            <a:ext cx="2965194" cy="523220"/>
          </a:xfrm>
          <a:prstGeom prst="rect">
            <a:avLst/>
          </a:prstGeom>
          <a:noFill/>
        </p:spPr>
        <p:txBody>
          <a:bodyPr wrap="square" rtlCol="0">
            <a:spAutoFit/>
          </a:bodyPr>
          <a:lstStyle/>
          <a:p>
            <a:r>
              <a:rPr lang="en-US" altLang="zh-CN" sz="2800" dirty="0" smtClean="0">
                <a:solidFill>
                  <a:srgbClr val="990000"/>
                </a:solidFill>
              </a:rPr>
              <a:t>genetic (a genetic) </a:t>
            </a:r>
            <a:endParaRPr lang="zh-CN" altLang="en-US" sz="2800" dirty="0">
              <a:solidFill>
                <a:srgbClr val="990000"/>
              </a:solidFill>
            </a:endParaRPr>
          </a:p>
        </p:txBody>
      </p:sp>
      <p:sp>
        <p:nvSpPr>
          <p:cNvPr id="17" name="文本框 7"/>
          <p:cNvSpPr txBox="1"/>
          <p:nvPr/>
        </p:nvSpPr>
        <p:spPr>
          <a:xfrm>
            <a:off x="7777173" y="5584691"/>
            <a:ext cx="1124864" cy="523220"/>
          </a:xfrm>
          <a:prstGeom prst="rect">
            <a:avLst/>
          </a:prstGeom>
          <a:noFill/>
        </p:spPr>
        <p:txBody>
          <a:bodyPr wrap="square" rtlCol="0">
            <a:spAutoFit/>
          </a:bodyPr>
          <a:lstStyle/>
          <a:p>
            <a:r>
              <a:rPr lang="en-US" altLang="zh-CN" sz="2800" dirty="0" smtClean="0">
                <a:solidFill>
                  <a:srgbClr val="990000"/>
                </a:solidFill>
              </a:rPr>
              <a:t>trait </a:t>
            </a:r>
            <a:endParaRPr lang="zh-CN" altLang="en-US" sz="2800" dirty="0">
              <a:solidFill>
                <a:srgbClr val="990000"/>
              </a:solidFill>
            </a:endParaRPr>
          </a:p>
        </p:txBody>
      </p:sp>
      <p:pic>
        <p:nvPicPr>
          <p:cNvPr id="1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extLst>
      <p:ext uri="{BB962C8B-B14F-4D97-AF65-F5344CB8AC3E}">
        <p14:creationId xmlns:p14="http://schemas.microsoft.com/office/powerpoint/2010/main" xmlns="" val="198473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5" grpId="0"/>
      <p:bldP spid="16" grpId="0"/>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1052380"/>
            <a:ext cx="8807450" cy="5182177"/>
          </a:xfrm>
          <a:prstGeom prst="rect">
            <a:avLst/>
          </a:prstGeom>
          <a:noFill/>
          <a:ln>
            <a:miter lim="800000"/>
            <a:headEnd/>
            <a:tailEnd/>
          </a:ln>
        </p:spPr>
        <p:txBody>
          <a:bodyPr/>
          <a:lstStyle/>
          <a:p>
            <a:pPr eaLnBrk="1" hangingPunct="1">
              <a:lnSpc>
                <a:spcPct val="100000"/>
              </a:lnSpc>
              <a:spcBef>
                <a:spcPts val="0"/>
              </a:spcBef>
              <a:buSzPct val="120000"/>
              <a:buNone/>
            </a:pPr>
            <a:r>
              <a:rPr lang="en-US" altLang="zh-CN" b="1" dirty="0">
                <a:solidFill>
                  <a:srgbClr val="C00000"/>
                </a:solidFill>
              </a:rPr>
              <a:t>Reading and interpreting </a:t>
            </a:r>
            <a:endParaRPr lang="en-US" altLang="zh-CN" b="1" dirty="0" smtClean="0">
              <a:solidFill>
                <a:srgbClr val="C00000"/>
              </a:solidFill>
            </a:endParaRPr>
          </a:p>
          <a:p>
            <a:pPr eaLnBrk="1" hangingPunct="1">
              <a:lnSpc>
                <a:spcPct val="100000"/>
              </a:lnSpc>
              <a:spcBef>
                <a:spcPts val="0"/>
              </a:spcBef>
              <a:buSzPct val="120000"/>
              <a:buNone/>
            </a:pPr>
            <a:endParaRPr lang="en-US" altLang="zh-CN" b="1" dirty="0" smtClean="0">
              <a:solidFill>
                <a:srgbClr val="C00000"/>
              </a:solidFill>
            </a:endParaRPr>
          </a:p>
          <a:p>
            <a:pPr marL="361950" lvl="0" indent="-360363" algn="just">
              <a:lnSpc>
                <a:spcPct val="100000"/>
              </a:lnSpc>
              <a:buNone/>
            </a:pPr>
            <a:r>
              <a:rPr lang="en-US" altLang="zh-CN" b="1" dirty="0" smtClean="0">
                <a:ea typeface="宋体" charset="-122"/>
              </a:rPr>
              <a:t>6</a:t>
            </a:r>
            <a:r>
              <a:rPr lang="en-US" altLang="en-US" b="1" dirty="0" smtClean="0">
                <a:ea typeface="宋体" charset="-122"/>
              </a:rPr>
              <a:t> </a:t>
            </a:r>
            <a:r>
              <a:rPr lang="en-US" altLang="en-US" b="1" dirty="0">
                <a:solidFill>
                  <a:prstClr val="black"/>
                </a:solidFill>
                <a:ea typeface="宋体" charset="-122"/>
                <a:hlinkClick r:id="rId3" action="ppaction://hlinksldjump"/>
              </a:rPr>
              <a:t>Work in pairs and answer the questions about the features of the passage. </a:t>
            </a:r>
            <a:endParaRPr lang="en-US" altLang="en-US" b="1" dirty="0" smtClean="0">
              <a:solidFill>
                <a:prstClr val="black"/>
              </a:solidFill>
              <a:ea typeface="宋体" charset="-122"/>
            </a:endParaRPr>
          </a:p>
          <a:p>
            <a:pPr marL="361950" lvl="0" indent="-360363" algn="just">
              <a:lnSpc>
                <a:spcPct val="100000"/>
              </a:lnSpc>
              <a:buNone/>
            </a:pPr>
            <a:r>
              <a:rPr lang="en-US" altLang="en-US" b="1" dirty="0" smtClean="0">
                <a:solidFill>
                  <a:prstClr val="black"/>
                </a:solidFill>
                <a:ea typeface="宋体" charset="-122"/>
              </a:rPr>
              <a:t>7  </a:t>
            </a:r>
            <a:r>
              <a:rPr lang="en-US" altLang="en-US" b="1" dirty="0">
                <a:solidFill>
                  <a:prstClr val="black"/>
                </a:solidFill>
                <a:ea typeface="宋体" charset="-122"/>
                <a:hlinkClick r:id="rId4" action="ppaction://hlinksldjump"/>
              </a:rPr>
              <a:t>Work in pairs. Match the features with the text types in Activity 6. Now discuss which of these features you can see in the passage.</a:t>
            </a:r>
            <a:endParaRPr lang="en-US" altLang="en-US" b="1" dirty="0">
              <a:solidFill>
                <a:prstClr val="black"/>
              </a:solidFill>
              <a:ea typeface="宋体" charset="-122"/>
            </a:endParaRPr>
          </a:p>
          <a:p>
            <a:pPr marL="0" lvl="0" indent="1588" algn="just">
              <a:buNone/>
            </a:pPr>
            <a:endParaRPr lang="en-US" altLang="en-US" b="1"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6"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7"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extLst>
      <p:ext uri="{BB962C8B-B14F-4D97-AF65-F5344CB8AC3E}">
        <p14:creationId xmlns:p14="http://schemas.microsoft.com/office/powerpoint/2010/main" xmlns="" val="32531617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692150"/>
            <a:ext cx="8807450" cy="5984875"/>
          </a:xfrm>
          <a:prstGeom prst="rect">
            <a:avLst/>
          </a:prstGeom>
          <a:noFill/>
          <a:ln>
            <a:miter lim="800000"/>
            <a:headEnd/>
            <a:tailEnd/>
          </a:ln>
        </p:spPr>
        <p:txBody>
          <a:bodyPr/>
          <a:lstStyle/>
          <a:p>
            <a:pPr marL="179388" lvl="0" indent="-177800" algn="just">
              <a:buNone/>
            </a:pPr>
            <a:r>
              <a:rPr lang="en-US" altLang="zh-CN" b="1" dirty="0" smtClean="0">
                <a:ea typeface="宋体" charset="-122"/>
              </a:rPr>
              <a:t>6</a:t>
            </a:r>
            <a:r>
              <a:rPr lang="en-US" altLang="en-US" b="1" dirty="0" smtClean="0">
                <a:ea typeface="宋体" charset="-122"/>
              </a:rPr>
              <a:t> </a:t>
            </a:r>
            <a:r>
              <a:rPr lang="en-US" altLang="en-US" b="1" dirty="0">
                <a:solidFill>
                  <a:prstClr val="black"/>
                </a:solidFill>
                <a:ea typeface="宋体" charset="-122"/>
              </a:rPr>
              <a:t>Work in pairs and answer the questions about the features of the passage. </a:t>
            </a:r>
          </a:p>
          <a:p>
            <a:pPr marL="266700" lvl="0" indent="-265113" algn="just">
              <a:buNone/>
            </a:pPr>
            <a:r>
              <a:rPr lang="en-US" altLang="en-US" dirty="0">
                <a:solidFill>
                  <a:prstClr val="black"/>
                </a:solidFill>
                <a:ea typeface="宋体" charset="-122"/>
              </a:rPr>
              <a:t>1 </a:t>
            </a:r>
            <a:r>
              <a:rPr lang="en-US" altLang="en-US" dirty="0">
                <a:solidFill>
                  <a:prstClr val="black"/>
                </a:solidFill>
                <a:ea typeface="宋体" charset="-122"/>
                <a:hlinkClick r:id="rId3" action="ppaction://hlinksldjump"/>
              </a:rPr>
              <a:t>Does it contain critical opinions? </a:t>
            </a:r>
            <a:endParaRPr lang="en-US" altLang="en-US" dirty="0" smtClean="0">
              <a:solidFill>
                <a:prstClr val="black"/>
              </a:solidFill>
              <a:ea typeface="宋体" charset="-122"/>
            </a:endParaRPr>
          </a:p>
          <a:p>
            <a:pPr marL="266700" lvl="0" indent="-265113" algn="just">
              <a:buNone/>
            </a:pPr>
            <a:r>
              <a:rPr lang="en-US" altLang="en-US" dirty="0" smtClean="0">
                <a:solidFill>
                  <a:prstClr val="black"/>
                </a:solidFill>
                <a:ea typeface="宋体" charset="-122"/>
              </a:rPr>
              <a:t>2 </a:t>
            </a:r>
            <a:r>
              <a:rPr lang="en-US" altLang="en-US" dirty="0">
                <a:solidFill>
                  <a:prstClr val="black"/>
                </a:solidFill>
                <a:ea typeface="宋体" charset="-122"/>
                <a:hlinkClick r:id="rId3" action="ppaction://hlinksldjump"/>
              </a:rPr>
              <a:t>Does it refer to a film, a play, or a concert? </a:t>
            </a:r>
            <a:endParaRPr lang="en-US" altLang="en-US" dirty="0" smtClean="0">
              <a:solidFill>
                <a:prstClr val="black"/>
              </a:solidFill>
              <a:ea typeface="宋体" charset="-122"/>
            </a:endParaRPr>
          </a:p>
          <a:p>
            <a:pPr marL="266700" lvl="0" indent="-265113" algn="just">
              <a:buNone/>
            </a:pPr>
            <a:r>
              <a:rPr lang="en-US" altLang="en-US" dirty="0" smtClean="0">
                <a:solidFill>
                  <a:prstClr val="black"/>
                </a:solidFill>
                <a:ea typeface="宋体" charset="-122"/>
              </a:rPr>
              <a:t>3 </a:t>
            </a:r>
            <a:r>
              <a:rPr lang="en-US" altLang="en-US" dirty="0">
                <a:solidFill>
                  <a:prstClr val="black"/>
                </a:solidFill>
                <a:ea typeface="宋体" charset="-122"/>
                <a:hlinkClick r:id="rId3" action="ppaction://hlinksldjump"/>
              </a:rPr>
              <a:t>Does it contain instructions on how to make a certain dish? </a:t>
            </a:r>
            <a:endParaRPr lang="en-US" altLang="en-US" dirty="0" smtClean="0">
              <a:solidFill>
                <a:prstClr val="black"/>
              </a:solidFill>
              <a:ea typeface="宋体" charset="-122"/>
            </a:endParaRPr>
          </a:p>
          <a:p>
            <a:pPr marL="266700" lvl="0" indent="-265113" algn="just">
              <a:buNone/>
            </a:pPr>
            <a:r>
              <a:rPr lang="en-US" altLang="en-US" dirty="0" smtClean="0">
                <a:solidFill>
                  <a:prstClr val="black"/>
                </a:solidFill>
                <a:ea typeface="宋体" charset="-122"/>
              </a:rPr>
              <a:t>4 </a:t>
            </a:r>
            <a:r>
              <a:rPr lang="en-US" altLang="en-US" dirty="0">
                <a:solidFill>
                  <a:prstClr val="black"/>
                </a:solidFill>
                <a:ea typeface="宋体" charset="-122"/>
                <a:hlinkClick r:id="rId4" action="ppaction://hlinksldjump"/>
              </a:rPr>
              <a:t>Are there lots of passive structures? </a:t>
            </a:r>
            <a:endParaRPr lang="en-US" altLang="en-US" dirty="0" smtClean="0">
              <a:solidFill>
                <a:prstClr val="black"/>
              </a:solidFill>
              <a:ea typeface="宋体" charset="-122"/>
            </a:endParaRPr>
          </a:p>
          <a:p>
            <a:pPr marL="266700" lvl="0" indent="-265113" algn="just">
              <a:buNone/>
            </a:pPr>
            <a:r>
              <a:rPr lang="en-US" altLang="en-US" dirty="0" smtClean="0">
                <a:solidFill>
                  <a:prstClr val="black"/>
                </a:solidFill>
                <a:ea typeface="宋体" charset="-122"/>
              </a:rPr>
              <a:t>5 </a:t>
            </a:r>
            <a:r>
              <a:rPr lang="en-US" altLang="en-US" dirty="0">
                <a:solidFill>
                  <a:prstClr val="black"/>
                </a:solidFill>
                <a:ea typeface="宋体" charset="-122"/>
                <a:hlinkClick r:id="rId5" action="ppaction://hlinksldjump"/>
              </a:rPr>
              <a:t>Is it written in formal and objective English? </a:t>
            </a:r>
            <a:endParaRPr lang="en-US" altLang="en-US" dirty="0" smtClean="0">
              <a:solidFill>
                <a:prstClr val="black"/>
              </a:solidFill>
              <a:ea typeface="宋体" charset="-122"/>
            </a:endParaRPr>
          </a:p>
          <a:p>
            <a:pPr marL="266700" lvl="0" indent="-265113" algn="just">
              <a:buNone/>
            </a:pPr>
            <a:r>
              <a:rPr lang="en-US" altLang="en-US" dirty="0" smtClean="0">
                <a:solidFill>
                  <a:prstClr val="black"/>
                </a:solidFill>
                <a:ea typeface="宋体" charset="-122"/>
              </a:rPr>
              <a:t>6 </a:t>
            </a:r>
            <a:r>
              <a:rPr lang="en-US" altLang="en-US" dirty="0">
                <a:solidFill>
                  <a:prstClr val="black"/>
                </a:solidFill>
                <a:ea typeface="宋体" charset="-122"/>
                <a:hlinkClick r:id="rId6" action="ppaction://hlinksldjump"/>
              </a:rPr>
              <a:t>Is it written for specialist readers? </a:t>
            </a:r>
            <a:endParaRPr lang="en-US" altLang="en-US" dirty="0" smtClean="0">
              <a:solidFill>
                <a:prstClr val="black"/>
              </a:solidFill>
              <a:ea typeface="宋体" charset="-122"/>
            </a:endParaRPr>
          </a:p>
          <a:p>
            <a:pPr marL="266700" lvl="0" indent="-265113" algn="just">
              <a:buNone/>
            </a:pPr>
            <a:r>
              <a:rPr lang="en-US" altLang="en-US" dirty="0" smtClean="0">
                <a:solidFill>
                  <a:prstClr val="black"/>
                </a:solidFill>
                <a:ea typeface="宋体" charset="-122"/>
              </a:rPr>
              <a:t>7 </a:t>
            </a:r>
            <a:r>
              <a:rPr lang="en-US" altLang="en-US" dirty="0">
                <a:solidFill>
                  <a:prstClr val="black"/>
                </a:solidFill>
                <a:ea typeface="宋体" charset="-122"/>
                <a:hlinkClick r:id="rId6" action="ppaction://hlinksldjump"/>
              </a:rPr>
              <a:t>Is it written to inform or to entertain, or both?</a:t>
            </a:r>
            <a:endParaRPr lang="en-US" altLang="en-US"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8"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6"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extLst>
      <p:ext uri="{BB962C8B-B14F-4D97-AF65-F5344CB8AC3E}">
        <p14:creationId xmlns:p14="http://schemas.microsoft.com/office/powerpoint/2010/main" xmlns="" val="6562469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692150"/>
            <a:ext cx="8807450" cy="994607"/>
          </a:xfrm>
          <a:prstGeom prst="rect">
            <a:avLst/>
          </a:prstGeom>
          <a:noFill/>
          <a:ln>
            <a:miter lim="800000"/>
            <a:headEnd/>
            <a:tailEnd/>
          </a:ln>
        </p:spPr>
        <p:txBody>
          <a:bodyPr/>
          <a:lstStyle/>
          <a:p>
            <a:pPr marL="179388" lvl="0" indent="-177800" algn="just">
              <a:lnSpc>
                <a:spcPct val="110000"/>
              </a:lnSpc>
              <a:buNone/>
            </a:pPr>
            <a:r>
              <a:rPr lang="en-US" altLang="en-US" b="1" dirty="0" smtClean="0">
                <a:solidFill>
                  <a:prstClr val="black"/>
                </a:solidFill>
                <a:ea typeface="宋体" charset="-122"/>
              </a:rPr>
              <a:t>1 </a:t>
            </a:r>
            <a:r>
              <a:rPr lang="en-US" altLang="en-US" b="1" dirty="0">
                <a:solidFill>
                  <a:prstClr val="black"/>
                </a:solidFill>
                <a:ea typeface="宋体" charset="-122"/>
              </a:rPr>
              <a:t>Does it contain critical opinions? </a:t>
            </a:r>
            <a:endParaRPr lang="en-US" altLang="en-US" b="1" dirty="0" smtClean="0">
              <a:solidFill>
                <a:prstClr val="black"/>
              </a:solidFill>
              <a:ea typeface="宋体" charset="-122"/>
            </a:endParaRPr>
          </a:p>
          <a:p>
            <a:pPr marL="179388" lvl="0" indent="-177800" algn="just">
              <a:lnSpc>
                <a:spcPct val="110000"/>
              </a:lnSpc>
              <a:buNone/>
            </a:pPr>
            <a:endParaRPr lang="en-US" altLang="en-US" b="1" dirty="0" smtClean="0">
              <a:solidFill>
                <a:prstClr val="black"/>
              </a:solidFill>
              <a:ea typeface="宋体" charset="-122"/>
            </a:endParaRPr>
          </a:p>
          <a:p>
            <a:pPr marL="179388" lvl="0" indent="-177800" algn="just">
              <a:lnSpc>
                <a:spcPct val="110000"/>
              </a:lnSpc>
              <a:buNone/>
            </a:pPr>
            <a:endParaRPr lang="en-US" altLang="en-US" b="1"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8"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 name="图片 12"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7"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2" name="TextBox 1"/>
          <p:cNvSpPr txBox="1"/>
          <p:nvPr/>
        </p:nvSpPr>
        <p:spPr>
          <a:xfrm>
            <a:off x="461635" y="1205202"/>
            <a:ext cx="8111659" cy="1231106"/>
          </a:xfrm>
          <a:prstGeom prst="rect">
            <a:avLst/>
          </a:prstGeom>
          <a:noFill/>
        </p:spPr>
        <p:txBody>
          <a:bodyPr wrap="square" rtlCol="0">
            <a:spAutoFit/>
          </a:bodyPr>
          <a:lstStyle/>
          <a:p>
            <a:pPr lvl="0" algn="just"/>
            <a:r>
              <a:rPr lang="en-US" altLang="zh-CN" sz="2800" dirty="0"/>
              <a:t>Not really. The passage quotes the results of a social survey, but not critical opinions.</a:t>
            </a:r>
            <a:endParaRPr lang="en-US" altLang="en-US" sz="2800" dirty="0">
              <a:solidFill>
                <a:prstClr val="black"/>
              </a:solidFill>
              <a:ea typeface="宋体" charset="-122"/>
            </a:endParaRPr>
          </a:p>
          <a:p>
            <a:endParaRPr lang="zh-CN" altLang="en-US" dirty="0"/>
          </a:p>
        </p:txBody>
      </p:sp>
      <p:sp>
        <p:nvSpPr>
          <p:cNvPr id="3" name="TextBox 2"/>
          <p:cNvSpPr txBox="1"/>
          <p:nvPr/>
        </p:nvSpPr>
        <p:spPr>
          <a:xfrm>
            <a:off x="205724" y="2251491"/>
            <a:ext cx="6775450" cy="542584"/>
          </a:xfrm>
          <a:prstGeom prst="rect">
            <a:avLst/>
          </a:prstGeom>
          <a:noFill/>
        </p:spPr>
        <p:txBody>
          <a:bodyPr wrap="square" rtlCol="0">
            <a:spAutoFit/>
          </a:bodyPr>
          <a:lstStyle/>
          <a:p>
            <a:pPr marL="179388" lvl="0" indent="-177800" algn="just">
              <a:lnSpc>
                <a:spcPct val="110000"/>
              </a:lnSpc>
              <a:buNone/>
            </a:pPr>
            <a:r>
              <a:rPr lang="en-US" altLang="en-US" sz="2800" b="1" dirty="0">
                <a:solidFill>
                  <a:prstClr val="black"/>
                </a:solidFill>
                <a:ea typeface="宋体" charset="-122"/>
              </a:rPr>
              <a:t>2 Does it refer to a film, a play, or a concert? </a:t>
            </a:r>
          </a:p>
        </p:txBody>
      </p:sp>
      <p:sp>
        <p:nvSpPr>
          <p:cNvPr id="4" name="TextBox 3"/>
          <p:cNvSpPr txBox="1"/>
          <p:nvPr/>
        </p:nvSpPr>
        <p:spPr>
          <a:xfrm>
            <a:off x="495138" y="2752073"/>
            <a:ext cx="8435794" cy="542584"/>
          </a:xfrm>
          <a:prstGeom prst="rect">
            <a:avLst/>
          </a:prstGeom>
          <a:noFill/>
        </p:spPr>
        <p:txBody>
          <a:bodyPr wrap="square" rtlCol="0">
            <a:spAutoFit/>
          </a:bodyPr>
          <a:lstStyle/>
          <a:p>
            <a:pPr marL="179388" lvl="0" indent="-177800" algn="just">
              <a:lnSpc>
                <a:spcPct val="110000"/>
              </a:lnSpc>
              <a:buNone/>
            </a:pPr>
            <a:r>
              <a:rPr lang="en-US" altLang="zh-CN" sz="2800" dirty="0"/>
              <a:t>No, it doesn’t refer to any of these</a:t>
            </a:r>
            <a:r>
              <a:rPr lang="en-US" altLang="zh-CN" sz="2800" dirty="0" smtClean="0"/>
              <a:t>.</a:t>
            </a:r>
            <a:endParaRPr lang="zh-CN" altLang="en-US" dirty="0"/>
          </a:p>
        </p:txBody>
      </p:sp>
      <p:sp>
        <p:nvSpPr>
          <p:cNvPr id="5" name="TextBox 4"/>
          <p:cNvSpPr txBox="1"/>
          <p:nvPr/>
        </p:nvSpPr>
        <p:spPr>
          <a:xfrm>
            <a:off x="230818" y="3387826"/>
            <a:ext cx="8913182" cy="1040285"/>
          </a:xfrm>
          <a:prstGeom prst="rect">
            <a:avLst/>
          </a:prstGeom>
          <a:noFill/>
        </p:spPr>
        <p:txBody>
          <a:bodyPr wrap="square" rtlCol="0">
            <a:spAutoFit/>
          </a:bodyPr>
          <a:lstStyle/>
          <a:p>
            <a:pPr marL="179388" lvl="0" indent="-177800" algn="just">
              <a:lnSpc>
                <a:spcPct val="110000"/>
              </a:lnSpc>
              <a:buNone/>
            </a:pPr>
            <a:r>
              <a:rPr lang="en-US" altLang="en-US" sz="2800" b="1" dirty="0">
                <a:solidFill>
                  <a:prstClr val="black"/>
                </a:solidFill>
                <a:ea typeface="宋体" charset="-122"/>
              </a:rPr>
              <a:t>3 Does it contain instructions on how to make a certain </a:t>
            </a:r>
            <a:endParaRPr lang="en-US" altLang="en-US" sz="2800" b="1" dirty="0" smtClean="0">
              <a:solidFill>
                <a:prstClr val="black"/>
              </a:solidFill>
              <a:ea typeface="宋体" charset="-122"/>
            </a:endParaRPr>
          </a:p>
          <a:p>
            <a:pPr marL="179388" lvl="0" indent="-177800" algn="just">
              <a:lnSpc>
                <a:spcPct val="110000"/>
              </a:lnSpc>
              <a:buNone/>
            </a:pPr>
            <a:r>
              <a:rPr lang="en-US" altLang="en-US" sz="2800" b="1" dirty="0" smtClean="0">
                <a:solidFill>
                  <a:prstClr val="black"/>
                </a:solidFill>
                <a:ea typeface="宋体" charset="-122"/>
              </a:rPr>
              <a:t>   dish</a:t>
            </a:r>
            <a:r>
              <a:rPr lang="en-US" altLang="en-US" sz="2800" b="1" dirty="0">
                <a:solidFill>
                  <a:prstClr val="black"/>
                </a:solidFill>
                <a:ea typeface="宋体" charset="-122"/>
              </a:rPr>
              <a:t>? </a:t>
            </a:r>
          </a:p>
        </p:txBody>
      </p:sp>
      <p:sp>
        <p:nvSpPr>
          <p:cNvPr id="9" name="TextBox 8"/>
          <p:cNvSpPr txBox="1"/>
          <p:nvPr/>
        </p:nvSpPr>
        <p:spPr>
          <a:xfrm>
            <a:off x="461283" y="4401477"/>
            <a:ext cx="8112011" cy="1384995"/>
          </a:xfrm>
          <a:prstGeom prst="rect">
            <a:avLst/>
          </a:prstGeom>
          <a:noFill/>
        </p:spPr>
        <p:txBody>
          <a:bodyPr wrap="square" rtlCol="0">
            <a:spAutoFit/>
          </a:bodyPr>
          <a:lstStyle/>
          <a:p>
            <a:pPr algn="just"/>
            <a:r>
              <a:rPr lang="en-US" altLang="zh-CN" sz="2800" dirty="0" smtClean="0"/>
              <a:t>No</a:t>
            </a:r>
            <a:r>
              <a:rPr lang="en-US" altLang="zh-CN" sz="2800" dirty="0"/>
              <a:t>, the first two paragraphs describe several ways to make chocolate, but they are part of a report rather than instructions.</a:t>
            </a:r>
            <a:endParaRPr lang="zh-CN" altLang="en-US" sz="2800" dirty="0"/>
          </a:p>
        </p:txBody>
      </p:sp>
    </p:spTree>
    <p:extLst>
      <p:ext uri="{BB962C8B-B14F-4D97-AF65-F5344CB8AC3E}">
        <p14:creationId xmlns:p14="http://schemas.microsoft.com/office/powerpoint/2010/main" xmlns="" val="65624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1107801"/>
            <a:ext cx="8807450" cy="1218150"/>
          </a:xfrm>
          <a:prstGeom prst="rect">
            <a:avLst/>
          </a:prstGeom>
          <a:noFill/>
          <a:ln>
            <a:miter lim="800000"/>
            <a:headEnd/>
            <a:tailEnd/>
          </a:ln>
        </p:spPr>
        <p:txBody>
          <a:bodyPr/>
          <a:lstStyle/>
          <a:p>
            <a:pPr marL="179388" lvl="0" indent="-177800" algn="just">
              <a:lnSpc>
                <a:spcPct val="125000"/>
              </a:lnSpc>
              <a:buNone/>
            </a:pPr>
            <a:r>
              <a:rPr lang="en-US" altLang="en-US" b="1" dirty="0" smtClean="0">
                <a:solidFill>
                  <a:prstClr val="black"/>
                </a:solidFill>
                <a:ea typeface="宋体" charset="-122"/>
              </a:rPr>
              <a:t>4 </a:t>
            </a:r>
            <a:r>
              <a:rPr lang="en-US" altLang="en-US" b="1" dirty="0">
                <a:solidFill>
                  <a:prstClr val="black"/>
                </a:solidFill>
                <a:ea typeface="宋体" charset="-122"/>
              </a:rPr>
              <a:t>Are there lots of passive structures? </a:t>
            </a:r>
            <a:r>
              <a:rPr lang="en-US" altLang="en-US" dirty="0" smtClean="0">
                <a:solidFill>
                  <a:prstClr val="black"/>
                </a:solidFill>
                <a:ea typeface="宋体" charset="-122"/>
              </a:rPr>
              <a:t> </a:t>
            </a:r>
            <a:endParaRPr lang="en-US" altLang="en-US"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6" name="图片 12" descr="MORE"/>
          <p:cNvPicPr>
            <a:picLocks noChangeAspect="1" noChangeArrowheads="1"/>
          </p:cNvPicPr>
          <p:nvPr/>
        </p:nvPicPr>
        <p:blipFill>
          <a:blip r:embed="rId3" cstate="print"/>
          <a:srcRect/>
          <a:stretch>
            <a:fillRect/>
          </a:stretch>
        </p:blipFill>
        <p:spPr bwMode="auto">
          <a:xfrm>
            <a:off x="7991475" y="6262688"/>
            <a:ext cx="912813" cy="228600"/>
          </a:xfrm>
          <a:prstGeom prst="rect">
            <a:avLst/>
          </a:prstGeom>
          <a:noFill/>
          <a:ln w="9525">
            <a:noFill/>
            <a:miter lim="800000"/>
            <a:headEnd/>
            <a:tailEnd/>
          </a:ln>
        </p:spPr>
      </p:pic>
      <p:pic>
        <p:nvPicPr>
          <p:cNvPr id="7"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456230" y="1758902"/>
            <a:ext cx="8465814" cy="2092881"/>
          </a:xfrm>
          <a:prstGeom prst="rect">
            <a:avLst/>
          </a:prstGeom>
          <a:noFill/>
        </p:spPr>
        <p:txBody>
          <a:bodyPr wrap="square" rtlCol="0">
            <a:spAutoFit/>
          </a:bodyPr>
          <a:lstStyle/>
          <a:p>
            <a:pPr lvl="0" algn="just"/>
            <a:r>
              <a:rPr lang="en-US" altLang="zh-CN" sz="2800" dirty="0"/>
              <a:t>There are some examples: </a:t>
            </a:r>
            <a:r>
              <a:rPr lang="en-US" altLang="zh-CN" sz="2800" i="1" dirty="0"/>
              <a:t>It is made …; It was used …; Cocoa beans were crushed …; It is also known …; it is not really known … </a:t>
            </a:r>
            <a:r>
              <a:rPr lang="en-US" altLang="zh-CN" sz="2800" dirty="0"/>
              <a:t>But such passive structures are not of a high percentage.</a:t>
            </a:r>
            <a:endParaRPr lang="en-US" altLang="en-US" sz="2800" dirty="0">
              <a:solidFill>
                <a:prstClr val="black"/>
              </a:solidFill>
              <a:ea typeface="宋体" charset="-122"/>
            </a:endParaRPr>
          </a:p>
          <a:p>
            <a:endParaRPr lang="zh-CN" altLang="en-US" dirty="0"/>
          </a:p>
        </p:txBody>
      </p:sp>
    </p:spTree>
    <p:extLst>
      <p:ext uri="{BB962C8B-B14F-4D97-AF65-F5344CB8AC3E}">
        <p14:creationId xmlns:p14="http://schemas.microsoft.com/office/powerpoint/2010/main" xmlns="" val="65624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49285" y="985125"/>
            <a:ext cx="8807450" cy="559602"/>
          </a:xfrm>
          <a:prstGeom prst="rect">
            <a:avLst/>
          </a:prstGeom>
          <a:noFill/>
          <a:ln>
            <a:miter lim="800000"/>
            <a:headEnd/>
            <a:tailEnd/>
          </a:ln>
        </p:spPr>
        <p:txBody>
          <a:bodyPr/>
          <a:lstStyle/>
          <a:p>
            <a:pPr marL="179388" lvl="0" indent="-177800" algn="just">
              <a:buNone/>
            </a:pPr>
            <a:r>
              <a:rPr lang="en-US" altLang="en-US" b="1" dirty="0" smtClean="0">
                <a:solidFill>
                  <a:prstClr val="black"/>
                </a:solidFill>
                <a:ea typeface="宋体" charset="-122"/>
              </a:rPr>
              <a:t>5 </a:t>
            </a:r>
            <a:r>
              <a:rPr lang="en-US" altLang="en-US" b="1" dirty="0">
                <a:solidFill>
                  <a:prstClr val="black"/>
                </a:solidFill>
                <a:ea typeface="宋体" charset="-122"/>
              </a:rPr>
              <a:t>Is it written in formal and objective English? </a:t>
            </a:r>
            <a:r>
              <a:rPr lang="en-US" altLang="en-US" b="1" dirty="0" smtClean="0">
                <a:solidFill>
                  <a:prstClr val="black"/>
                </a:solidFill>
                <a:ea typeface="宋体" charset="-122"/>
              </a:rPr>
              <a:t> </a:t>
            </a:r>
          </a:p>
          <a:p>
            <a:pPr marL="179388" lvl="0" indent="-177800" algn="just">
              <a:lnSpc>
                <a:spcPct val="100000"/>
              </a:lnSpc>
              <a:buNone/>
            </a:pPr>
            <a:r>
              <a:rPr lang="en-US" altLang="zh-CN" dirty="0" smtClean="0"/>
              <a:t>  </a:t>
            </a:r>
            <a:endParaRPr lang="en-US" altLang="en-US"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6" name="图片 12" descr="MORE"/>
          <p:cNvPicPr>
            <a:picLocks noChangeAspect="1" noChangeArrowheads="1"/>
          </p:cNvPicPr>
          <p:nvPr/>
        </p:nvPicPr>
        <p:blipFill>
          <a:blip r:embed="rId3" cstate="print"/>
          <a:srcRect/>
          <a:stretch>
            <a:fillRect/>
          </a:stretch>
        </p:blipFill>
        <p:spPr bwMode="auto">
          <a:xfrm>
            <a:off x="7991475" y="6262688"/>
            <a:ext cx="912813" cy="228600"/>
          </a:xfrm>
          <a:prstGeom prst="rect">
            <a:avLst/>
          </a:prstGeom>
          <a:noFill/>
          <a:ln w="9525">
            <a:noFill/>
            <a:miter lim="800000"/>
            <a:headEnd/>
            <a:tailEnd/>
          </a:ln>
        </p:spPr>
      </p:pic>
      <p:pic>
        <p:nvPicPr>
          <p:cNvPr id="7"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417246" y="1482569"/>
            <a:ext cx="8504810" cy="2677656"/>
          </a:xfrm>
          <a:prstGeom prst="rect">
            <a:avLst/>
          </a:prstGeom>
          <a:noFill/>
        </p:spPr>
        <p:txBody>
          <a:bodyPr wrap="square" rtlCol="0">
            <a:spAutoFit/>
          </a:bodyPr>
          <a:lstStyle/>
          <a:p>
            <a:pPr lvl="0" algn="just"/>
            <a:r>
              <a:rPr lang="en-US" altLang="zh-CN" sz="2800" dirty="0"/>
              <a:t>No, mostly informal language is used, </a:t>
            </a:r>
            <a:r>
              <a:rPr lang="en-US" altLang="zh-CN" sz="2800" dirty="0" err="1"/>
              <a:t>eg</a:t>
            </a:r>
            <a:r>
              <a:rPr lang="en-US" altLang="zh-CN" sz="2800" dirty="0"/>
              <a:t> there are many short sentences and simple sentences, few complex sentences, a rhetorical question </a:t>
            </a:r>
            <a:r>
              <a:rPr lang="en-US" altLang="zh-CN" sz="2800" dirty="0" smtClean="0"/>
              <a:t>(“But </a:t>
            </a:r>
            <a:r>
              <a:rPr lang="en-US" altLang="zh-CN" sz="2800" dirty="0"/>
              <a:t>what accounts for its amazing popularity </a:t>
            </a:r>
            <a:r>
              <a:rPr lang="en-US" altLang="zh-CN" sz="2800" dirty="0" smtClean="0"/>
              <a:t>…?”),</a:t>
            </a:r>
            <a:r>
              <a:rPr lang="en-US" altLang="zh-CN" sz="2800" i="1" dirty="0" smtClean="0"/>
              <a:t> </a:t>
            </a:r>
            <a:r>
              <a:rPr lang="en-US" altLang="zh-CN" sz="2800" dirty="0"/>
              <a:t>an exclamation </a:t>
            </a:r>
            <a:r>
              <a:rPr lang="en-US" altLang="zh-CN" sz="2800" dirty="0" smtClean="0"/>
              <a:t>(“… similar to the feeling we have when </a:t>
            </a:r>
            <a:r>
              <a:rPr lang="en-US" altLang="zh-CN" sz="2800" dirty="0"/>
              <a:t>we’re in love!), contractions (didn’t, don’t). </a:t>
            </a:r>
            <a:endParaRPr lang="zh-CN" altLang="en-US" dirty="0"/>
          </a:p>
        </p:txBody>
      </p:sp>
    </p:spTree>
    <p:extLst>
      <p:ext uri="{BB962C8B-B14F-4D97-AF65-F5344CB8AC3E}">
        <p14:creationId xmlns:p14="http://schemas.microsoft.com/office/powerpoint/2010/main" xmlns="" val="65624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931857"/>
            <a:ext cx="8807450" cy="559602"/>
          </a:xfrm>
          <a:prstGeom prst="rect">
            <a:avLst/>
          </a:prstGeom>
          <a:noFill/>
          <a:ln>
            <a:miter lim="800000"/>
            <a:headEnd/>
            <a:tailEnd/>
          </a:ln>
        </p:spPr>
        <p:txBody>
          <a:bodyPr/>
          <a:lstStyle/>
          <a:p>
            <a:pPr marL="179388" lvl="0" indent="-177800" algn="just">
              <a:buNone/>
            </a:pPr>
            <a:r>
              <a:rPr lang="en-US" altLang="en-US" b="1" dirty="0" smtClean="0">
                <a:solidFill>
                  <a:prstClr val="black"/>
                </a:solidFill>
                <a:ea typeface="宋体" charset="-122"/>
              </a:rPr>
              <a:t>5 </a:t>
            </a:r>
            <a:r>
              <a:rPr lang="en-US" altLang="en-US" b="1" dirty="0">
                <a:solidFill>
                  <a:prstClr val="black"/>
                </a:solidFill>
                <a:ea typeface="宋体" charset="-122"/>
              </a:rPr>
              <a:t>Is it written in formal and objective English? </a:t>
            </a:r>
            <a:r>
              <a:rPr lang="en-US" altLang="en-US" b="1" dirty="0" smtClean="0">
                <a:solidFill>
                  <a:prstClr val="black"/>
                </a:solidFill>
                <a:ea typeface="宋体" charset="-122"/>
              </a:rPr>
              <a:t> </a:t>
            </a:r>
          </a:p>
          <a:p>
            <a:pPr marL="179388" lvl="0" indent="-177800" algn="just">
              <a:lnSpc>
                <a:spcPct val="100000"/>
              </a:lnSpc>
              <a:buNone/>
            </a:pPr>
            <a:r>
              <a:rPr lang="en-US" altLang="zh-CN" dirty="0" smtClean="0"/>
              <a:t>  </a:t>
            </a:r>
            <a:endParaRPr lang="en-US" altLang="en-US"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6" name="图片 12" descr="MORE"/>
          <p:cNvPicPr>
            <a:picLocks noChangeAspect="1" noChangeArrowheads="1"/>
          </p:cNvPicPr>
          <p:nvPr/>
        </p:nvPicPr>
        <p:blipFill>
          <a:blip r:embed="rId3" cstate="print"/>
          <a:srcRect/>
          <a:stretch>
            <a:fillRect/>
          </a:stretch>
        </p:blipFill>
        <p:spPr bwMode="auto">
          <a:xfrm>
            <a:off x="7991475" y="6262688"/>
            <a:ext cx="912813" cy="228600"/>
          </a:xfrm>
          <a:prstGeom prst="rect">
            <a:avLst/>
          </a:prstGeom>
          <a:noFill/>
          <a:ln w="9525">
            <a:noFill/>
            <a:miter lim="800000"/>
            <a:headEnd/>
            <a:tailEnd/>
          </a:ln>
        </p:spPr>
      </p:pic>
      <p:pic>
        <p:nvPicPr>
          <p:cNvPr id="7"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461636" y="1455935"/>
            <a:ext cx="8504810" cy="3385542"/>
          </a:xfrm>
          <a:prstGeom prst="rect">
            <a:avLst/>
          </a:prstGeom>
          <a:noFill/>
        </p:spPr>
        <p:txBody>
          <a:bodyPr wrap="square" rtlCol="0">
            <a:spAutoFit/>
          </a:bodyPr>
          <a:lstStyle/>
          <a:p>
            <a:pPr algn="just"/>
            <a:r>
              <a:rPr lang="en-US" altLang="zh-CN" sz="2800" dirty="0" smtClean="0">
                <a:solidFill>
                  <a:prstClr val="black"/>
                </a:solidFill>
              </a:rPr>
              <a:t>The </a:t>
            </a:r>
            <a:r>
              <a:rPr lang="en-US" altLang="zh-CN" sz="2800" dirty="0">
                <a:solidFill>
                  <a:prstClr val="black"/>
                </a:solidFill>
              </a:rPr>
              <a:t>use of </a:t>
            </a:r>
            <a:r>
              <a:rPr lang="en-US" altLang="zh-CN" sz="2800" i="1" dirty="0">
                <a:solidFill>
                  <a:prstClr val="black"/>
                </a:solidFill>
              </a:rPr>
              <a:t>we</a:t>
            </a:r>
            <a:r>
              <a:rPr lang="en-US" altLang="zh-CN" sz="2800" dirty="0">
                <a:solidFill>
                  <a:prstClr val="black"/>
                </a:solidFill>
              </a:rPr>
              <a:t> and </a:t>
            </a:r>
            <a:r>
              <a:rPr lang="en-US" altLang="zh-CN" sz="2800" i="1" dirty="0">
                <a:solidFill>
                  <a:prstClr val="black"/>
                </a:solidFill>
              </a:rPr>
              <a:t>us</a:t>
            </a:r>
            <a:r>
              <a:rPr lang="en-US" altLang="zh-CN" sz="2800" dirty="0">
                <a:solidFill>
                  <a:prstClr val="black"/>
                </a:solidFill>
              </a:rPr>
              <a:t> helps readers to identify with the opinions of the writer </a:t>
            </a:r>
            <a:r>
              <a:rPr lang="en-US" altLang="zh-CN" sz="2800" dirty="0" smtClean="0">
                <a:solidFill>
                  <a:prstClr val="black"/>
                </a:solidFill>
              </a:rPr>
              <a:t>(“As </a:t>
            </a:r>
            <a:r>
              <a:rPr lang="en-US" altLang="zh-CN" sz="2800" u="sng" dirty="0">
                <a:solidFill>
                  <a:prstClr val="black"/>
                </a:solidFill>
              </a:rPr>
              <a:t>we</a:t>
            </a:r>
            <a:r>
              <a:rPr lang="en-US" altLang="zh-CN" sz="2800" dirty="0">
                <a:solidFill>
                  <a:prstClr val="black"/>
                </a:solidFill>
              </a:rPr>
              <a:t> know </a:t>
            </a:r>
            <a:r>
              <a:rPr lang="en-US" altLang="zh-CN" sz="2800" dirty="0" smtClean="0">
                <a:solidFill>
                  <a:prstClr val="black"/>
                </a:solidFill>
              </a:rPr>
              <a:t>…”; “</a:t>
            </a:r>
            <a:r>
              <a:rPr lang="en-US" altLang="zh-CN" sz="2800" u="sng" dirty="0" smtClean="0">
                <a:solidFill>
                  <a:prstClr val="black"/>
                </a:solidFill>
              </a:rPr>
              <a:t>We</a:t>
            </a:r>
            <a:r>
              <a:rPr lang="en-US" altLang="zh-CN" sz="2800" dirty="0" smtClean="0">
                <a:solidFill>
                  <a:prstClr val="black"/>
                </a:solidFill>
              </a:rPr>
              <a:t> </a:t>
            </a:r>
            <a:r>
              <a:rPr lang="en-US" altLang="zh-CN" sz="2800" dirty="0">
                <a:solidFill>
                  <a:prstClr val="black"/>
                </a:solidFill>
              </a:rPr>
              <a:t>don’t want other sweet foods the way </a:t>
            </a:r>
            <a:r>
              <a:rPr lang="en-US" altLang="zh-CN" sz="2800" u="sng" dirty="0">
                <a:solidFill>
                  <a:prstClr val="black"/>
                </a:solidFill>
              </a:rPr>
              <a:t>we</a:t>
            </a:r>
            <a:r>
              <a:rPr lang="en-US" altLang="zh-CN" sz="2800" dirty="0">
                <a:solidFill>
                  <a:prstClr val="black"/>
                </a:solidFill>
              </a:rPr>
              <a:t> want chocolate, as they don’t make </a:t>
            </a:r>
            <a:r>
              <a:rPr lang="en-US" altLang="zh-CN" sz="2800" u="sng" dirty="0">
                <a:solidFill>
                  <a:prstClr val="black"/>
                </a:solidFill>
              </a:rPr>
              <a:t>us</a:t>
            </a:r>
            <a:r>
              <a:rPr lang="en-US" altLang="zh-CN" sz="2800" dirty="0">
                <a:solidFill>
                  <a:prstClr val="black"/>
                </a:solidFill>
              </a:rPr>
              <a:t> feel good in the same </a:t>
            </a:r>
            <a:r>
              <a:rPr lang="en-US" altLang="zh-CN" sz="2800" dirty="0" smtClean="0">
                <a:solidFill>
                  <a:prstClr val="black"/>
                </a:solidFill>
              </a:rPr>
              <a:t>way”; “These </a:t>
            </a:r>
            <a:r>
              <a:rPr lang="en-US" altLang="zh-CN" sz="2800" dirty="0">
                <a:solidFill>
                  <a:prstClr val="black"/>
                </a:solidFill>
              </a:rPr>
              <a:t>chemicals make </a:t>
            </a:r>
            <a:r>
              <a:rPr lang="en-US" altLang="zh-CN" sz="2800" u="sng" dirty="0">
                <a:solidFill>
                  <a:prstClr val="black"/>
                </a:solidFill>
              </a:rPr>
              <a:t>us</a:t>
            </a:r>
            <a:r>
              <a:rPr lang="en-US" altLang="zh-CN" sz="2800" dirty="0">
                <a:solidFill>
                  <a:prstClr val="black"/>
                </a:solidFill>
              </a:rPr>
              <a:t> feel happy and give </a:t>
            </a:r>
            <a:r>
              <a:rPr lang="en-US" altLang="zh-CN" sz="2800" u="sng" dirty="0">
                <a:solidFill>
                  <a:prstClr val="black"/>
                </a:solidFill>
              </a:rPr>
              <a:t>us</a:t>
            </a:r>
            <a:r>
              <a:rPr lang="en-US" altLang="zh-CN" sz="2800" dirty="0">
                <a:solidFill>
                  <a:prstClr val="black"/>
                </a:solidFill>
              </a:rPr>
              <a:t> a sense of well-being, similar to the feeling </a:t>
            </a:r>
            <a:r>
              <a:rPr lang="en-US" altLang="zh-CN" sz="2800" u="sng" dirty="0">
                <a:solidFill>
                  <a:prstClr val="black"/>
                </a:solidFill>
              </a:rPr>
              <a:t>we</a:t>
            </a:r>
            <a:r>
              <a:rPr lang="en-US" altLang="zh-CN" sz="2800" dirty="0">
                <a:solidFill>
                  <a:prstClr val="black"/>
                </a:solidFill>
              </a:rPr>
              <a:t> have when </a:t>
            </a:r>
            <a:r>
              <a:rPr lang="en-US" altLang="zh-CN" sz="2800" u="sng" dirty="0">
                <a:solidFill>
                  <a:prstClr val="black"/>
                </a:solidFill>
              </a:rPr>
              <a:t>we</a:t>
            </a:r>
            <a:r>
              <a:rPr lang="en-US" altLang="zh-CN" sz="2800" dirty="0">
                <a:solidFill>
                  <a:prstClr val="black"/>
                </a:solidFill>
              </a:rPr>
              <a:t>’re in love</a:t>
            </a:r>
            <a:r>
              <a:rPr lang="en-US" altLang="zh-CN" sz="2800" dirty="0" smtClean="0">
                <a:solidFill>
                  <a:prstClr val="black"/>
                </a:solidFill>
              </a:rPr>
              <a:t>!”). </a:t>
            </a:r>
            <a:r>
              <a:rPr lang="en-US" altLang="zh-CN" sz="2800" dirty="0">
                <a:solidFill>
                  <a:prstClr val="black"/>
                </a:solidFill>
              </a:rPr>
              <a:t>However, the passive structures are more formal. </a:t>
            </a:r>
            <a:endParaRPr lang="en-US" altLang="en-US" sz="2800" dirty="0">
              <a:solidFill>
                <a:prstClr val="black"/>
              </a:solidFill>
              <a:ea typeface="宋体" charset="-122"/>
            </a:endParaRPr>
          </a:p>
          <a:p>
            <a:endParaRPr lang="zh-CN" altLang="en-US" dirty="0">
              <a:solidFill>
                <a:prstClr val="black"/>
              </a:solidFill>
            </a:endParaRPr>
          </a:p>
        </p:txBody>
      </p:sp>
    </p:spTree>
    <p:extLst>
      <p:ext uri="{BB962C8B-B14F-4D97-AF65-F5344CB8AC3E}">
        <p14:creationId xmlns:p14="http://schemas.microsoft.com/office/powerpoint/2010/main" xmlns="" val="226493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692150"/>
            <a:ext cx="8807450" cy="737155"/>
          </a:xfrm>
          <a:prstGeom prst="rect">
            <a:avLst/>
          </a:prstGeom>
          <a:noFill/>
          <a:ln>
            <a:miter lim="800000"/>
            <a:headEnd/>
            <a:tailEnd/>
          </a:ln>
        </p:spPr>
        <p:txBody>
          <a:bodyPr/>
          <a:lstStyle/>
          <a:p>
            <a:pPr marL="179388" lvl="0" indent="-177800" algn="just">
              <a:buNone/>
            </a:pPr>
            <a:r>
              <a:rPr lang="en-US" altLang="en-US" b="1" dirty="0" smtClean="0">
                <a:solidFill>
                  <a:prstClr val="black"/>
                </a:solidFill>
                <a:ea typeface="宋体" charset="-122"/>
              </a:rPr>
              <a:t>6 </a:t>
            </a:r>
            <a:r>
              <a:rPr lang="en-US" altLang="en-US" b="1" dirty="0">
                <a:solidFill>
                  <a:prstClr val="black"/>
                </a:solidFill>
                <a:ea typeface="宋体" charset="-122"/>
              </a:rPr>
              <a:t>Is it written for specialist readers? </a:t>
            </a:r>
            <a:endParaRPr lang="en-US" altLang="en-US" b="1" dirty="0" smtClean="0">
              <a:solidFill>
                <a:prstClr val="black"/>
              </a:solidFill>
              <a:ea typeface="宋体" charset="-122"/>
            </a:endParaRPr>
          </a:p>
          <a:p>
            <a:pPr marL="179388" lvl="0" indent="-177800" algn="just">
              <a:buNone/>
            </a:pPr>
            <a:r>
              <a:rPr lang="en-US" altLang="zh-CN" dirty="0" smtClean="0"/>
              <a:t>  </a:t>
            </a:r>
            <a:endParaRPr lang="en-US" altLang="en-US"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7" name="图片 12" descr="MORE"/>
          <p:cNvPicPr>
            <a:picLocks noChangeAspect="1" noChangeArrowheads="1"/>
          </p:cNvPicPr>
          <p:nvPr/>
        </p:nvPicPr>
        <p:blipFill>
          <a:blip r:embed="rId3" cstate="print"/>
          <a:srcRect/>
          <a:stretch>
            <a:fillRect/>
          </a:stretch>
        </p:blipFill>
        <p:spPr bwMode="auto">
          <a:xfrm>
            <a:off x="7991475" y="6262688"/>
            <a:ext cx="912813" cy="228600"/>
          </a:xfrm>
          <a:prstGeom prst="rect">
            <a:avLst/>
          </a:prstGeom>
          <a:noFill/>
          <a:ln w="9525">
            <a:noFill/>
            <a:miter lim="800000"/>
            <a:headEnd/>
            <a:tailEnd/>
          </a:ln>
        </p:spPr>
      </p:pic>
      <p:pic>
        <p:nvPicPr>
          <p:cNvPr id="9"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
        <p:nvSpPr>
          <p:cNvPr id="3" name="TextBox 2"/>
          <p:cNvSpPr txBox="1"/>
          <p:nvPr/>
        </p:nvSpPr>
        <p:spPr>
          <a:xfrm>
            <a:off x="248562" y="2592277"/>
            <a:ext cx="7996245" cy="954107"/>
          </a:xfrm>
          <a:prstGeom prst="rect">
            <a:avLst/>
          </a:prstGeom>
          <a:noFill/>
        </p:spPr>
        <p:txBody>
          <a:bodyPr wrap="square" rtlCol="0">
            <a:spAutoFit/>
          </a:bodyPr>
          <a:lstStyle/>
          <a:p>
            <a:pPr marL="179388" lvl="0" indent="-177800" algn="just">
              <a:buNone/>
            </a:pPr>
            <a:r>
              <a:rPr lang="en-US" altLang="en-US" sz="2800" b="1" dirty="0">
                <a:solidFill>
                  <a:prstClr val="black"/>
                </a:solidFill>
                <a:ea typeface="宋体" charset="-122"/>
              </a:rPr>
              <a:t>7 Is it written to inform or to entertain, or both?</a:t>
            </a:r>
          </a:p>
          <a:p>
            <a:pPr marL="179388" lvl="0" indent="-177800" algn="just">
              <a:buNone/>
            </a:pPr>
            <a:r>
              <a:rPr lang="en-US" altLang="zh-CN" sz="2800" dirty="0"/>
              <a:t>  </a:t>
            </a:r>
            <a:endParaRPr lang="zh-CN" altLang="en-US" sz="2800" dirty="0"/>
          </a:p>
        </p:txBody>
      </p:sp>
      <p:sp>
        <p:nvSpPr>
          <p:cNvPr id="4" name="TextBox 3"/>
          <p:cNvSpPr txBox="1"/>
          <p:nvPr/>
        </p:nvSpPr>
        <p:spPr>
          <a:xfrm>
            <a:off x="514900" y="3101539"/>
            <a:ext cx="8389387" cy="3539430"/>
          </a:xfrm>
          <a:prstGeom prst="rect">
            <a:avLst/>
          </a:prstGeom>
          <a:noFill/>
        </p:spPr>
        <p:txBody>
          <a:bodyPr wrap="square" rtlCol="0">
            <a:spAutoFit/>
          </a:bodyPr>
          <a:lstStyle/>
          <a:p>
            <a:pPr lvl="0" algn="just"/>
            <a:r>
              <a:rPr lang="en-US" altLang="zh-CN" sz="2800" dirty="0"/>
              <a:t>It is written both to inform and to entertain. The passage not only contains historical and manufacturing information, but also entertains with general ideas about wanting chocolate and genetic traits (this part is not really informative because there are no real details). The comment at the end comparing the sense of well-being from eating chocolate to being in love is more entertaining than informative</a:t>
            </a:r>
            <a:r>
              <a:rPr lang="en-US" altLang="zh-CN" sz="2800" dirty="0" smtClean="0"/>
              <a:t>.</a:t>
            </a:r>
            <a:endParaRPr lang="en-US" altLang="en-US" sz="2800" dirty="0">
              <a:solidFill>
                <a:prstClr val="black"/>
              </a:solidFill>
              <a:ea typeface="宋体" charset="-122"/>
            </a:endParaRPr>
          </a:p>
        </p:txBody>
      </p:sp>
      <p:sp>
        <p:nvSpPr>
          <p:cNvPr id="5" name="TextBox 4"/>
          <p:cNvSpPr txBox="1"/>
          <p:nvPr/>
        </p:nvSpPr>
        <p:spPr>
          <a:xfrm>
            <a:off x="452754" y="1102522"/>
            <a:ext cx="8451534" cy="1384995"/>
          </a:xfrm>
          <a:prstGeom prst="rect">
            <a:avLst/>
          </a:prstGeom>
          <a:noFill/>
        </p:spPr>
        <p:txBody>
          <a:bodyPr wrap="square" rtlCol="0">
            <a:spAutoFit/>
          </a:bodyPr>
          <a:lstStyle/>
          <a:p>
            <a:pPr lvl="0" algn="just"/>
            <a:r>
              <a:rPr lang="en-US" altLang="zh-CN" sz="2800" dirty="0"/>
              <a:t>No, if it is written for specialist readers it would have more specific details, more technical vocabulary and background knowledge</a:t>
            </a:r>
            <a:r>
              <a:rPr lang="en-US" altLang="zh-CN" sz="2800" dirty="0" smtClean="0"/>
              <a:t>.</a:t>
            </a:r>
            <a:endParaRPr lang="zh-CN" altLang="en-US" sz="2800" dirty="0"/>
          </a:p>
        </p:txBody>
      </p:sp>
    </p:spTree>
    <p:extLst>
      <p:ext uri="{BB962C8B-B14F-4D97-AF65-F5344CB8AC3E}">
        <p14:creationId xmlns:p14="http://schemas.microsoft.com/office/powerpoint/2010/main" xmlns="" val="65624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250825" y="1003984"/>
            <a:ext cx="8569325" cy="5615824"/>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eaLnBrk="1" hangingPunct="1">
              <a:buFont typeface="Arial" charset="0"/>
              <a:buNone/>
            </a:pPr>
            <a:endParaRPr lang="zh-CN" altLang="en-US" b="1" dirty="0" smtClean="0"/>
          </a:p>
          <a:p>
            <a:pPr marL="180975" lvl="1" indent="-180975" algn="just" eaLnBrk="1" fontAlgn="b" hangingPunct="1">
              <a:lnSpc>
                <a:spcPct val="150000"/>
              </a:lnSpc>
              <a:buNone/>
            </a:pPr>
            <a:r>
              <a:rPr lang="en-US" altLang="zh-CN" sz="2400" dirty="0" smtClean="0"/>
              <a:t> </a:t>
            </a:r>
            <a:r>
              <a:rPr lang="en-US" altLang="zh-CN" sz="1800" dirty="0" smtClean="0">
                <a:solidFill>
                  <a:schemeClr val="hlink"/>
                </a:solidFill>
                <a:latin typeface="Times New Roman" pitchFamily="18" charset="0"/>
              </a:rPr>
              <a:t>3       </a:t>
            </a:r>
            <a:r>
              <a:rPr lang="zh-CN" altLang="en-US" dirty="0" smtClean="0"/>
              <a:t>直到</a:t>
            </a:r>
            <a:r>
              <a:rPr lang="en-US" altLang="zh-CN" dirty="0" smtClean="0">
                <a:latin typeface="+mn-ea"/>
              </a:rPr>
              <a:t>19</a:t>
            </a:r>
            <a:r>
              <a:rPr lang="zh-CN" altLang="en-US" dirty="0" smtClean="0"/>
              <a:t>世纪末</a:t>
            </a:r>
            <a:r>
              <a:rPr lang="zh-CN" altLang="en-US" dirty="0"/>
              <a:t>，世界上最畅销的巧克力</a:t>
            </a:r>
            <a:r>
              <a:rPr lang="en-US" altLang="zh-CN" dirty="0"/>
              <a:t>——</a:t>
            </a:r>
            <a:r>
              <a:rPr lang="zh-CN" altLang="en-US" dirty="0"/>
              <a:t>比黑巧克力更香甜柔滑的牛奶巧克力</a:t>
            </a:r>
            <a:r>
              <a:rPr lang="en-US" altLang="zh-CN" dirty="0"/>
              <a:t>——</a:t>
            </a:r>
            <a:r>
              <a:rPr lang="zh-CN" altLang="en-US" dirty="0"/>
              <a:t>才问世</a:t>
            </a:r>
            <a:r>
              <a:rPr lang="zh-CN" altLang="en-US" dirty="0" smtClean="0"/>
              <a:t>。</a:t>
            </a:r>
            <a:r>
              <a:rPr lang="en-US" altLang="zh-CN" dirty="0" smtClean="0">
                <a:latin typeface="+mn-ea"/>
              </a:rPr>
              <a:t>1875</a:t>
            </a:r>
            <a:r>
              <a:rPr lang="zh-CN" altLang="en-US" dirty="0" smtClean="0"/>
              <a:t>年</a:t>
            </a:r>
            <a:r>
              <a:rPr lang="zh-CN" altLang="en-US" dirty="0"/>
              <a:t>，另一位瑞士制造商</a:t>
            </a:r>
            <a:r>
              <a:rPr lang="zh-CN" altLang="en-US" dirty="0" smtClean="0"/>
              <a:t>丹尼尔</a:t>
            </a:r>
            <a:r>
              <a:rPr lang="en-US" altLang="zh-CN" dirty="0" smtClean="0">
                <a:latin typeface="+mn-ea"/>
              </a:rPr>
              <a:t>·</a:t>
            </a:r>
            <a:r>
              <a:rPr lang="zh-CN" altLang="en-US" dirty="0" smtClean="0"/>
              <a:t>彼得</a:t>
            </a:r>
            <a:r>
              <a:rPr lang="zh-CN" altLang="en-US" dirty="0"/>
              <a:t>完善了巧克力的制作工艺。那时刚刚发明出一种浓缩型</a:t>
            </a:r>
            <a:r>
              <a:rPr lang="zh-CN" altLang="en-US" dirty="0" smtClean="0"/>
              <a:t>的牛奶</a:t>
            </a:r>
            <a:r>
              <a:rPr lang="en-US" altLang="zh-CN" dirty="0"/>
              <a:t>——</a:t>
            </a:r>
            <a:r>
              <a:rPr lang="zh-CN" altLang="en-US" dirty="0"/>
              <a:t>炼乳。炼乳易与可可酱溶合。目前中国市场上最畅销的巧克力之一是由美国的玛氏公司</a:t>
            </a:r>
            <a:r>
              <a:rPr lang="zh-CN" altLang="en-US" dirty="0" smtClean="0"/>
              <a:t>于</a:t>
            </a:r>
            <a:r>
              <a:rPr lang="en-US" altLang="zh-CN" dirty="0" smtClean="0">
                <a:latin typeface="+mn-ea"/>
              </a:rPr>
              <a:t>1956</a:t>
            </a:r>
            <a:r>
              <a:rPr lang="zh-CN" altLang="en-US" dirty="0" smtClean="0"/>
              <a:t>年</a:t>
            </a:r>
            <a:r>
              <a:rPr lang="zh-CN" altLang="en-US" dirty="0"/>
              <a:t>首次研制生产的德芙巧克力</a:t>
            </a:r>
            <a:r>
              <a:rPr lang="zh-CN" altLang="en-US" dirty="0" smtClean="0"/>
              <a:t>。</a:t>
            </a:r>
            <a:endParaRPr lang="zh-CN" altLang="en-US" sz="2400" dirty="0" smtClean="0"/>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207686" y="6092825"/>
            <a:ext cx="744538" cy="539750"/>
          </a:xfrm>
          <a:prstGeom prst="rect">
            <a:avLst/>
          </a:prstGeom>
          <a:noFill/>
          <a:ln w="9525">
            <a:noFill/>
            <a:miter lim="800000"/>
            <a:headEnd/>
            <a:tailEnd/>
          </a:ln>
        </p:spPr>
      </p:pic>
      <p:pic>
        <p:nvPicPr>
          <p:cNvPr id="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extLst>
      <p:ext uri="{BB962C8B-B14F-4D97-AF65-F5344CB8AC3E}">
        <p14:creationId xmlns:p14="http://schemas.microsoft.com/office/powerpoint/2010/main" xmlns="" val="39442254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692150"/>
            <a:ext cx="8807450" cy="3214025"/>
          </a:xfrm>
          <a:prstGeom prst="rect">
            <a:avLst/>
          </a:prstGeom>
          <a:noFill/>
          <a:ln>
            <a:miter lim="800000"/>
            <a:headEnd/>
            <a:tailEnd/>
          </a:ln>
        </p:spPr>
        <p:txBody>
          <a:bodyPr/>
          <a:lstStyle/>
          <a:p>
            <a:pPr marL="179388" lvl="0" indent="-177800" algn="just">
              <a:lnSpc>
                <a:spcPct val="110000"/>
              </a:lnSpc>
              <a:buNone/>
            </a:pPr>
            <a:r>
              <a:rPr lang="en-US" altLang="zh-CN" b="1" dirty="0" smtClean="0"/>
              <a:t>Now choose where you might see the passage.</a:t>
            </a:r>
          </a:p>
          <a:p>
            <a:pPr algn="just">
              <a:lnSpc>
                <a:spcPct val="110000"/>
              </a:lnSpc>
              <a:buNone/>
            </a:pPr>
            <a:r>
              <a:rPr lang="en-US" altLang="zh-CN" b="1" dirty="0" smtClean="0"/>
              <a:t>(a) In a recipe book.</a:t>
            </a:r>
          </a:p>
          <a:p>
            <a:pPr marL="263525" indent="-261938" algn="just">
              <a:lnSpc>
                <a:spcPct val="110000"/>
              </a:lnSpc>
              <a:buNone/>
            </a:pPr>
            <a:r>
              <a:rPr lang="en-US" altLang="zh-CN" dirty="0" smtClean="0"/>
              <a:t>   </a:t>
            </a:r>
            <a:endParaRPr lang="en-US" altLang="zh-CN" sz="1000" dirty="0" smtClean="0"/>
          </a:p>
          <a:p>
            <a:pPr algn="just">
              <a:lnSpc>
                <a:spcPct val="110000"/>
              </a:lnSpc>
              <a:buNone/>
            </a:pPr>
            <a:endParaRPr lang="en-US" altLang="zh-CN" b="1" dirty="0" smtClean="0"/>
          </a:p>
          <a:p>
            <a:pPr algn="just">
              <a:lnSpc>
                <a:spcPct val="110000"/>
              </a:lnSpc>
              <a:buNone/>
            </a:pPr>
            <a:r>
              <a:rPr lang="en-US" altLang="zh-CN" b="1" dirty="0" smtClean="0"/>
              <a:t>(b) In a movie review.</a:t>
            </a:r>
          </a:p>
          <a:p>
            <a:pPr algn="just">
              <a:lnSpc>
                <a:spcPct val="110000"/>
              </a:lnSpc>
              <a:buNone/>
            </a:pPr>
            <a:r>
              <a:rPr lang="en-US" altLang="zh-CN" dirty="0" smtClean="0"/>
              <a:t>    </a:t>
            </a:r>
            <a:endParaRPr lang="en-US" altLang="en-US" b="1"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7" name="图片 12" descr="MORE"/>
          <p:cNvPicPr>
            <a:picLocks noChangeAspect="1" noChangeArrowheads="1"/>
          </p:cNvPicPr>
          <p:nvPr/>
        </p:nvPicPr>
        <p:blipFill>
          <a:blip r:embed="rId3" cstate="print"/>
          <a:srcRect/>
          <a:stretch>
            <a:fillRect/>
          </a:stretch>
        </p:blipFill>
        <p:spPr bwMode="auto">
          <a:xfrm>
            <a:off x="7991475" y="6262688"/>
            <a:ext cx="912813" cy="228600"/>
          </a:xfrm>
          <a:prstGeom prst="rect">
            <a:avLst/>
          </a:prstGeom>
          <a:noFill/>
          <a:ln w="9525">
            <a:noFill/>
            <a:miter lim="800000"/>
            <a:headEnd/>
            <a:tailEnd/>
          </a:ln>
        </p:spPr>
      </p:pic>
      <p:pic>
        <p:nvPicPr>
          <p:cNvPr id="9"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656946" y="1871033"/>
            <a:ext cx="8247342" cy="1231106"/>
          </a:xfrm>
          <a:prstGeom prst="rect">
            <a:avLst/>
          </a:prstGeom>
          <a:noFill/>
        </p:spPr>
        <p:txBody>
          <a:bodyPr wrap="square" rtlCol="0">
            <a:spAutoFit/>
          </a:bodyPr>
          <a:lstStyle/>
          <a:p>
            <a:pPr algn="just"/>
            <a:r>
              <a:rPr lang="en-US" altLang="zh-CN" sz="2800" dirty="0"/>
              <a:t>Not likely. There are not enough details about making   chocolate and no instructions for using it in cooking.</a:t>
            </a:r>
          </a:p>
          <a:p>
            <a:endParaRPr lang="zh-CN" altLang="en-US" dirty="0"/>
          </a:p>
        </p:txBody>
      </p:sp>
      <p:sp>
        <p:nvSpPr>
          <p:cNvPr id="3" name="TextBox 2"/>
          <p:cNvSpPr txBox="1"/>
          <p:nvPr/>
        </p:nvSpPr>
        <p:spPr>
          <a:xfrm>
            <a:off x="674702" y="3712286"/>
            <a:ext cx="8229586" cy="1661993"/>
          </a:xfrm>
          <a:prstGeom prst="rect">
            <a:avLst/>
          </a:prstGeom>
          <a:noFill/>
        </p:spPr>
        <p:txBody>
          <a:bodyPr wrap="square" rtlCol="0">
            <a:spAutoFit/>
          </a:bodyPr>
          <a:lstStyle/>
          <a:p>
            <a:pPr algn="just"/>
            <a:r>
              <a:rPr lang="en-US" altLang="zh-CN" sz="2800" dirty="0"/>
              <a:t>Highly unlikely. There is no information about a film or storyline as one would expect, even for a film in which chocolate is a major theme.</a:t>
            </a:r>
          </a:p>
          <a:p>
            <a:endParaRPr lang="zh-CN" altLang="en-US" dirty="0"/>
          </a:p>
        </p:txBody>
      </p:sp>
    </p:spTree>
    <p:extLst>
      <p:ext uri="{BB962C8B-B14F-4D97-AF65-F5344CB8AC3E}">
        <p14:creationId xmlns:p14="http://schemas.microsoft.com/office/powerpoint/2010/main" xmlns="" val="391259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692150"/>
            <a:ext cx="8807450" cy="3409333"/>
          </a:xfrm>
          <a:prstGeom prst="rect">
            <a:avLst/>
          </a:prstGeom>
          <a:noFill/>
          <a:ln>
            <a:miter lim="800000"/>
            <a:headEnd/>
            <a:tailEnd/>
          </a:ln>
        </p:spPr>
        <p:txBody>
          <a:bodyPr/>
          <a:lstStyle/>
          <a:p>
            <a:pPr marL="179388" lvl="0" indent="-177800" algn="just">
              <a:lnSpc>
                <a:spcPct val="100000"/>
              </a:lnSpc>
              <a:buNone/>
            </a:pPr>
            <a:r>
              <a:rPr lang="en-US" altLang="zh-CN" b="1" dirty="0" smtClean="0"/>
              <a:t>(c) In a general interest magazine.</a:t>
            </a:r>
          </a:p>
          <a:p>
            <a:pPr algn="just">
              <a:lnSpc>
                <a:spcPct val="100000"/>
              </a:lnSpc>
              <a:buNone/>
            </a:pPr>
            <a:r>
              <a:rPr lang="en-US" altLang="zh-CN" dirty="0" smtClean="0"/>
              <a:t>   </a:t>
            </a:r>
            <a:endParaRPr lang="en-US" altLang="zh-CN" sz="1000" dirty="0" smtClean="0"/>
          </a:p>
          <a:p>
            <a:pPr algn="just">
              <a:lnSpc>
                <a:spcPct val="100000"/>
              </a:lnSpc>
              <a:buNone/>
            </a:pPr>
            <a:endParaRPr lang="en-US" altLang="zh-CN" b="1" dirty="0" smtClean="0"/>
          </a:p>
          <a:p>
            <a:pPr algn="just">
              <a:lnSpc>
                <a:spcPct val="100000"/>
              </a:lnSpc>
              <a:buNone/>
            </a:pPr>
            <a:endParaRPr lang="en-US" altLang="zh-CN" b="1" dirty="0"/>
          </a:p>
          <a:p>
            <a:pPr algn="just">
              <a:lnSpc>
                <a:spcPct val="100000"/>
              </a:lnSpc>
              <a:buNone/>
            </a:pPr>
            <a:endParaRPr lang="en-US" altLang="zh-CN" b="1" dirty="0" smtClean="0"/>
          </a:p>
          <a:p>
            <a:pPr algn="just">
              <a:lnSpc>
                <a:spcPct val="100000"/>
              </a:lnSpc>
              <a:buNone/>
            </a:pPr>
            <a:r>
              <a:rPr lang="en-US" altLang="zh-CN" b="1" dirty="0" smtClean="0"/>
              <a:t>(d) In a scientific report.</a:t>
            </a:r>
          </a:p>
          <a:p>
            <a:pPr algn="just">
              <a:lnSpc>
                <a:spcPct val="100000"/>
              </a:lnSpc>
              <a:buNone/>
            </a:pPr>
            <a:r>
              <a:rPr lang="en-US" altLang="zh-CN" dirty="0" smtClean="0"/>
              <a:t>   </a:t>
            </a:r>
            <a:endParaRPr lang="en-US" altLang="en-US" b="1"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8"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3" name="图片 2" descr="END"/>
          <p:cNvPicPr>
            <a:picLocks noChangeAspect="1" noChangeArrowheads="1"/>
          </p:cNvPicPr>
          <p:nvPr/>
        </p:nvPicPr>
        <p:blipFill>
          <a:blip r:embed="rId5" cstate="print"/>
          <a:srcRect/>
          <a:stretch>
            <a:fillRect/>
          </a:stretch>
        </p:blipFill>
        <p:spPr bwMode="auto">
          <a:xfrm>
            <a:off x="8422775" y="6359161"/>
            <a:ext cx="474663" cy="225425"/>
          </a:xfrm>
          <a:prstGeom prst="rect">
            <a:avLst/>
          </a:prstGeom>
          <a:noFill/>
          <a:ln w="9525">
            <a:noFill/>
            <a:miter lim="800000"/>
            <a:headEnd/>
            <a:tailEnd/>
          </a:ln>
        </p:spPr>
      </p:pic>
      <p:pic>
        <p:nvPicPr>
          <p:cNvPr id="7"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2" name="TextBox 1"/>
          <p:cNvSpPr txBox="1"/>
          <p:nvPr/>
        </p:nvSpPr>
        <p:spPr>
          <a:xfrm>
            <a:off x="674700" y="1189604"/>
            <a:ext cx="8247356" cy="2677656"/>
          </a:xfrm>
          <a:prstGeom prst="rect">
            <a:avLst/>
          </a:prstGeom>
          <a:noFill/>
        </p:spPr>
        <p:txBody>
          <a:bodyPr wrap="square" rtlCol="0">
            <a:spAutoFit/>
          </a:bodyPr>
          <a:lstStyle/>
          <a:p>
            <a:pPr algn="just"/>
            <a:r>
              <a:rPr lang="en-US" altLang="zh-CN" sz="2800" dirty="0"/>
              <a:t>Very likely. The information is broad, without many specific details. There are several switches in focus (from history, manufacturing, reasons for the popularity of chocolate to general science) which may keep casual readers interested.</a:t>
            </a:r>
          </a:p>
          <a:p>
            <a:pPr algn="just"/>
            <a:endParaRPr lang="zh-CN" altLang="en-US" sz="2800" dirty="0"/>
          </a:p>
        </p:txBody>
      </p:sp>
      <p:sp>
        <p:nvSpPr>
          <p:cNvPr id="3" name="TextBox 2"/>
          <p:cNvSpPr txBox="1"/>
          <p:nvPr/>
        </p:nvSpPr>
        <p:spPr>
          <a:xfrm>
            <a:off x="701334" y="4016429"/>
            <a:ext cx="8220721" cy="1661993"/>
          </a:xfrm>
          <a:prstGeom prst="rect">
            <a:avLst/>
          </a:prstGeom>
          <a:noFill/>
        </p:spPr>
        <p:txBody>
          <a:bodyPr wrap="square" rtlCol="0">
            <a:spAutoFit/>
          </a:bodyPr>
          <a:lstStyle/>
          <a:p>
            <a:pPr algn="just"/>
            <a:r>
              <a:rPr lang="en-US" altLang="zh-CN" sz="2800" dirty="0"/>
              <a:t>Not likely. There are no details of a research investigation (purpose, hypothesis, research methods, results </a:t>
            </a:r>
            <a:r>
              <a:rPr lang="en-US" altLang="zh-CN" sz="2800" dirty="0" err="1"/>
              <a:t>etc</a:t>
            </a:r>
            <a:r>
              <a:rPr lang="en-US" altLang="zh-CN" sz="2800" dirty="0"/>
              <a:t>).</a:t>
            </a:r>
            <a:endParaRPr lang="en-US" altLang="en-US" sz="2800" b="1" dirty="0">
              <a:solidFill>
                <a:prstClr val="black"/>
              </a:solidFill>
              <a:ea typeface="宋体" charset="-122"/>
            </a:endParaRPr>
          </a:p>
          <a:p>
            <a:endParaRPr lang="zh-CN" altLang="en-US" dirty="0"/>
          </a:p>
        </p:txBody>
      </p:sp>
    </p:spTree>
    <p:extLst>
      <p:ext uri="{BB962C8B-B14F-4D97-AF65-F5344CB8AC3E}">
        <p14:creationId xmlns:p14="http://schemas.microsoft.com/office/powerpoint/2010/main" xmlns="" val="391259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869710"/>
            <a:ext cx="8710613" cy="5984875"/>
          </a:xfrm>
          <a:prstGeom prst="rect">
            <a:avLst/>
          </a:prstGeom>
          <a:noFill/>
          <a:ln>
            <a:miter lim="800000"/>
            <a:headEnd/>
            <a:tailEnd/>
          </a:ln>
        </p:spPr>
        <p:txBody>
          <a:bodyPr/>
          <a:lstStyle/>
          <a:p>
            <a:pPr marL="263525" lvl="0" indent="-261938" algn="just">
              <a:buNone/>
            </a:pPr>
            <a:r>
              <a:rPr lang="en-US" altLang="en-US" b="1" dirty="0" smtClean="0">
                <a:solidFill>
                  <a:prstClr val="black"/>
                </a:solidFill>
                <a:ea typeface="宋体" charset="-122"/>
              </a:rPr>
              <a:t>7 </a:t>
            </a:r>
            <a:r>
              <a:rPr lang="en-US" altLang="en-US" b="1" dirty="0">
                <a:solidFill>
                  <a:prstClr val="black"/>
                </a:solidFill>
                <a:ea typeface="宋体" charset="-122"/>
              </a:rPr>
              <a:t>Work in pairs. Match the features with the text types in Activity 6. Now discuss which of these features you can see in the passage</a:t>
            </a:r>
            <a:r>
              <a:rPr lang="en-US" altLang="en-US" b="1" dirty="0" smtClean="0">
                <a:solidFill>
                  <a:prstClr val="black"/>
                </a:solidFill>
                <a:ea typeface="宋体" charset="-122"/>
              </a:rPr>
              <a:t>.</a:t>
            </a:r>
          </a:p>
          <a:p>
            <a:pPr algn="just"/>
            <a:r>
              <a:rPr lang="en-US" altLang="zh-CN" dirty="0" smtClean="0"/>
              <a:t>A recipe book contains instructions on how to make a certain dish. </a:t>
            </a:r>
          </a:p>
          <a:p>
            <a:pPr algn="just"/>
            <a:r>
              <a:rPr lang="en-US" altLang="zh-CN" dirty="0" smtClean="0"/>
              <a:t>A movie review contains critical opinions about a film or play. </a:t>
            </a:r>
          </a:p>
          <a:p>
            <a:pPr algn="just"/>
            <a:r>
              <a:rPr lang="en-US" altLang="zh-CN" dirty="0" smtClean="0"/>
              <a:t>A general interest magazine is written to inform, to entertain, or both. </a:t>
            </a:r>
          </a:p>
          <a:p>
            <a:pPr algn="just"/>
            <a:r>
              <a:rPr lang="en-US" altLang="zh-CN" dirty="0" smtClean="0"/>
              <a:t>A scientific report has lots of passive structures. It is written in formal and objective English, for specialist readers.</a:t>
            </a:r>
            <a:endParaRPr lang="en-US" altLang="en-US" dirty="0">
              <a:solidFill>
                <a:prstClr val="black"/>
              </a:solidFill>
              <a:ea typeface="宋体" charset="-122"/>
            </a:endParaRPr>
          </a:p>
          <a:p>
            <a:pPr marL="0" lvl="0" indent="1588" algn="just">
              <a:buNone/>
            </a:pPr>
            <a:endParaRPr lang="en-US" altLang="en-US" b="1"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7" name="图片 12" descr="MORE"/>
          <p:cNvPicPr>
            <a:picLocks noChangeAspect="1" noChangeArrowheads="1"/>
          </p:cNvPicPr>
          <p:nvPr/>
        </p:nvPicPr>
        <p:blipFill>
          <a:blip r:embed="rId3" cstate="print"/>
          <a:srcRect/>
          <a:stretch>
            <a:fillRect/>
          </a:stretch>
        </p:blipFill>
        <p:spPr bwMode="auto">
          <a:xfrm>
            <a:off x="7991475" y="6262688"/>
            <a:ext cx="912813" cy="228600"/>
          </a:xfrm>
          <a:prstGeom prst="rect">
            <a:avLst/>
          </a:prstGeom>
          <a:noFill/>
          <a:ln w="9525">
            <a:noFill/>
            <a:miter lim="800000"/>
            <a:headEnd/>
            <a:tailEnd/>
          </a:ln>
        </p:spPr>
      </p:pic>
      <p:pic>
        <p:nvPicPr>
          <p:cNvPr id="9"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extLst>
      <p:ext uri="{BB962C8B-B14F-4D97-AF65-F5344CB8AC3E}">
        <p14:creationId xmlns:p14="http://schemas.microsoft.com/office/powerpoint/2010/main" xmlns="" val="391259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dissolv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dissolve">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761425"/>
            <a:ext cx="8807450" cy="5736359"/>
          </a:xfrm>
          <a:prstGeom prst="rect">
            <a:avLst/>
          </a:prstGeom>
          <a:noFill/>
          <a:ln>
            <a:miter lim="800000"/>
            <a:headEnd/>
            <a:tailEnd/>
          </a:ln>
        </p:spPr>
        <p:txBody>
          <a:bodyPr/>
          <a:lstStyle/>
          <a:p>
            <a:pPr algn="just">
              <a:buNone/>
            </a:pPr>
            <a:r>
              <a:rPr lang="en-US" altLang="zh-CN" dirty="0" smtClean="0"/>
              <a:t>   In the passage there are features of both informal and formal English, and it is written both to inform and entertain. These are the features of a general interest magazine: </a:t>
            </a:r>
          </a:p>
          <a:p>
            <a:pPr algn="just"/>
            <a:r>
              <a:rPr lang="en-US" altLang="zh-CN" dirty="0" smtClean="0"/>
              <a:t>a connection with popular lifestyles (the most popular foods; the world’s best-selling type of chocolate; amazing popularity) </a:t>
            </a:r>
          </a:p>
          <a:p>
            <a:pPr algn="just"/>
            <a:r>
              <a:rPr lang="en-US" altLang="zh-CN" dirty="0" smtClean="0"/>
              <a:t>a brief background: the history of chocolate manufacturing, which contains information probably unknown to most people (“… even taxes were paid in cocoa beans.”)</a:t>
            </a:r>
            <a:endParaRPr lang="en-US" altLang="en-US" b="1"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8"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 name="图片 12"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9"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extLst>
      <p:ext uri="{BB962C8B-B14F-4D97-AF65-F5344CB8AC3E}">
        <p14:creationId xmlns:p14="http://schemas.microsoft.com/office/powerpoint/2010/main" xmlns="" val="391259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927686"/>
            <a:ext cx="8807450" cy="5764068"/>
          </a:xfrm>
          <a:prstGeom prst="rect">
            <a:avLst/>
          </a:prstGeom>
          <a:noFill/>
          <a:ln>
            <a:miter lim="800000"/>
            <a:headEnd/>
            <a:tailEnd/>
          </a:ln>
        </p:spPr>
        <p:txBody>
          <a:bodyPr/>
          <a:lstStyle/>
          <a:p>
            <a:pPr algn="just">
              <a:lnSpc>
                <a:spcPct val="110000"/>
              </a:lnSpc>
            </a:pPr>
            <a:r>
              <a:rPr lang="en-US" altLang="zh-CN" dirty="0" smtClean="0"/>
              <a:t>personal appeals to readers (“As we know </a:t>
            </a:r>
            <a:r>
              <a:rPr lang="en-US" altLang="zh-CN" i="1" dirty="0" smtClean="0"/>
              <a:t>…”</a:t>
            </a:r>
            <a:r>
              <a:rPr lang="en-US" altLang="zh-CN" dirty="0" smtClean="0"/>
              <a:t>)</a:t>
            </a:r>
            <a:r>
              <a:rPr lang="en-US" altLang="zh-CN" i="1" dirty="0" smtClean="0"/>
              <a:t> </a:t>
            </a:r>
            <a:r>
              <a:rPr lang="en-US" altLang="zh-CN" dirty="0" smtClean="0"/>
              <a:t>with an exclamatory reference to emotion (“… similar to the feeling we have when we’re in love!”) </a:t>
            </a:r>
          </a:p>
          <a:p>
            <a:pPr algn="just">
              <a:lnSpc>
                <a:spcPct val="100000"/>
              </a:lnSpc>
            </a:pPr>
            <a:r>
              <a:rPr lang="en-US" altLang="zh-CN" dirty="0" smtClean="0"/>
              <a:t>short, punchy or evocative vocabulary (</a:t>
            </a:r>
            <a:r>
              <a:rPr lang="en-US" altLang="zh-CN" i="1" dirty="0" smtClean="0"/>
              <a:t>mix; set; snap; melt; chocaholic; a sweet tooth</a:t>
            </a:r>
            <a:r>
              <a:rPr lang="en-US" altLang="zh-CN" dirty="0" smtClean="0"/>
              <a:t>) </a:t>
            </a:r>
          </a:p>
          <a:p>
            <a:pPr algn="just">
              <a:lnSpc>
                <a:spcPct val="100000"/>
              </a:lnSpc>
            </a:pPr>
            <a:r>
              <a:rPr lang="en-US" altLang="zh-CN" dirty="0" smtClean="0"/>
              <a:t>oversimplified references to science (There are no details of any surveys about people who confess to being chocaholics.)</a:t>
            </a:r>
            <a:endParaRPr lang="en-US" altLang="en-US" b="1" dirty="0">
              <a:solidFill>
                <a:prstClr val="black"/>
              </a:solidFill>
              <a:ea typeface="宋体" charset="-122"/>
            </a:endParaRPr>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13" name="图片 2" descr="END"/>
          <p:cNvPicPr>
            <a:picLocks noChangeAspect="1" noChangeArrowheads="1"/>
          </p:cNvPicPr>
          <p:nvPr/>
        </p:nvPicPr>
        <p:blipFill>
          <a:blip r:embed="rId3" cstate="print"/>
          <a:srcRect/>
          <a:stretch>
            <a:fillRect/>
          </a:stretch>
        </p:blipFill>
        <p:spPr bwMode="auto">
          <a:xfrm>
            <a:off x="8422775" y="6359161"/>
            <a:ext cx="474663" cy="225425"/>
          </a:xfrm>
          <a:prstGeom prst="rect">
            <a:avLst/>
          </a:prstGeom>
          <a:noFill/>
          <a:ln w="9525">
            <a:noFill/>
            <a:miter lim="800000"/>
            <a:headEnd/>
            <a:tailEnd/>
          </a:ln>
        </p:spPr>
      </p:pic>
      <p:pic>
        <p:nvPicPr>
          <p:cNvPr id="7"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extLst>
      <p:ext uri="{BB962C8B-B14F-4D97-AF65-F5344CB8AC3E}">
        <p14:creationId xmlns:p14="http://schemas.microsoft.com/office/powerpoint/2010/main" xmlns="" val="391259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692150"/>
            <a:ext cx="8807450" cy="5984875"/>
          </a:xfrm>
          <a:prstGeom prst="rect">
            <a:avLst/>
          </a:prstGeom>
          <a:noFill/>
          <a:ln>
            <a:miter lim="800000"/>
            <a:headEnd/>
            <a:tailEnd/>
          </a:ln>
        </p:spPr>
        <p:txBody>
          <a:bodyPr/>
          <a:lstStyle/>
          <a:p>
            <a:pPr eaLnBrk="1" hangingPunct="1">
              <a:lnSpc>
                <a:spcPct val="100000"/>
              </a:lnSpc>
              <a:spcBef>
                <a:spcPts val="0"/>
              </a:spcBef>
              <a:buSzPct val="120000"/>
              <a:buNone/>
            </a:pPr>
            <a:r>
              <a:rPr lang="en-US" altLang="zh-CN" b="1" dirty="0">
                <a:solidFill>
                  <a:srgbClr val="C00000"/>
                </a:solidFill>
              </a:rPr>
              <a:t>Developing critical thinking </a:t>
            </a:r>
            <a:endParaRPr lang="en-US" altLang="zh-CN" b="1" dirty="0" smtClean="0">
              <a:solidFill>
                <a:srgbClr val="C00000"/>
              </a:solidFill>
            </a:endParaRPr>
          </a:p>
          <a:p>
            <a:pPr eaLnBrk="1" hangingPunct="1">
              <a:lnSpc>
                <a:spcPct val="100000"/>
              </a:lnSpc>
              <a:spcBef>
                <a:spcPts val="0"/>
              </a:spcBef>
              <a:buSzPct val="120000"/>
              <a:buNone/>
            </a:pPr>
            <a:endParaRPr lang="en-US" altLang="zh-CN" b="1" dirty="0" smtClean="0">
              <a:solidFill>
                <a:srgbClr val="C00000"/>
              </a:solidFill>
            </a:endParaRPr>
          </a:p>
          <a:p>
            <a:pPr algn="just" eaLnBrk="1" hangingPunct="1">
              <a:lnSpc>
                <a:spcPct val="100000"/>
              </a:lnSpc>
              <a:spcBef>
                <a:spcPts val="0"/>
              </a:spcBef>
              <a:buSzPct val="120000"/>
              <a:buNone/>
            </a:pPr>
            <a:r>
              <a:rPr lang="en-US" altLang="zh-CN" b="1" dirty="0" smtClean="0">
                <a:ea typeface="宋体" charset="-122"/>
              </a:rPr>
              <a:t>8</a:t>
            </a:r>
            <a:r>
              <a:rPr lang="en-US" altLang="en-US" b="1" dirty="0" smtClean="0">
                <a:ea typeface="宋体" charset="-122"/>
              </a:rPr>
              <a:t> </a:t>
            </a:r>
            <a:r>
              <a:rPr lang="en-US" altLang="en-US" b="1" dirty="0">
                <a:ea typeface="宋体" charset="-122"/>
              </a:rPr>
              <a:t>Work in pairs and discuss the questions. </a:t>
            </a:r>
            <a:r>
              <a:rPr lang="en-US" altLang="en-US" b="1" dirty="0" smtClean="0">
                <a:ea typeface="宋体" charset="-122"/>
              </a:rPr>
              <a:t>  </a:t>
            </a:r>
            <a:r>
              <a:rPr lang="en-US" altLang="en-US" dirty="0" smtClean="0">
                <a:ea typeface="宋体" charset="-122"/>
              </a:rPr>
              <a:t> </a:t>
            </a:r>
          </a:p>
          <a:p>
            <a:pPr marL="182563" indent="-180975" algn="just">
              <a:lnSpc>
                <a:spcPct val="120000"/>
              </a:lnSpc>
              <a:buNone/>
            </a:pPr>
            <a:r>
              <a:rPr lang="en-US" altLang="zh-CN" dirty="0"/>
              <a:t>1 </a:t>
            </a:r>
            <a:r>
              <a:rPr lang="en-US" altLang="zh-CN" dirty="0">
                <a:hlinkClick r:id="rId3" action="ppaction://hlinksldjump"/>
              </a:rPr>
              <a:t>Do you agree that chocolates give you a similar feeling to when you’re in love? </a:t>
            </a:r>
            <a:endParaRPr lang="en-US" altLang="zh-CN" dirty="0" smtClean="0"/>
          </a:p>
          <a:p>
            <a:pPr marL="182563" indent="-180975" algn="just">
              <a:lnSpc>
                <a:spcPct val="120000"/>
              </a:lnSpc>
              <a:buNone/>
            </a:pPr>
            <a:r>
              <a:rPr lang="en-US" altLang="zh-CN" dirty="0" smtClean="0"/>
              <a:t>2 </a:t>
            </a:r>
            <a:r>
              <a:rPr lang="en-US" altLang="zh-CN" dirty="0">
                <a:hlinkClick r:id="rId4" action="ppaction://hlinksldjump"/>
              </a:rPr>
              <a:t>Forrest Gump said “Life is a box of chocolates. You never know what you’re </a:t>
            </a:r>
            <a:r>
              <a:rPr lang="en-US" altLang="zh-CN" dirty="0" err="1">
                <a:hlinkClick r:id="rId4" action="ppaction://hlinksldjump"/>
              </a:rPr>
              <a:t>gonna</a:t>
            </a:r>
            <a:r>
              <a:rPr lang="en-US" altLang="zh-CN" dirty="0">
                <a:hlinkClick r:id="rId4" action="ppaction://hlinksldjump"/>
              </a:rPr>
              <a:t> get.” How do you understand his words?</a:t>
            </a:r>
            <a:endParaRPr lang="en-US" altLang="zh-CN" dirty="0"/>
          </a:p>
          <a:p>
            <a:pPr marL="182563" indent="-180975" algn="just">
              <a:lnSpc>
                <a:spcPct val="120000"/>
              </a:lnSpc>
              <a:buNone/>
            </a:pPr>
            <a:endParaRPr lang="en-US" altLang="zh-CN" dirty="0"/>
          </a:p>
          <a:p>
            <a:pPr marL="182563" indent="-180975" algn="just">
              <a:lnSpc>
                <a:spcPct val="120000"/>
              </a:lnSpc>
              <a:buNone/>
            </a:pPr>
            <a:endParaRPr lang="en-US" altLang="zh-CN" dirty="0" smtClean="0"/>
          </a:p>
          <a:p>
            <a:pPr marL="182563" indent="-180975" algn="just">
              <a:lnSpc>
                <a:spcPct val="120000"/>
              </a:lnSpc>
              <a:buNone/>
            </a:pPr>
            <a:r>
              <a:rPr lang="en-US" altLang="zh-CN" dirty="0" smtClean="0"/>
              <a:t>        </a:t>
            </a:r>
            <a:endParaRPr lang="en-US" altLang="zh-CN" dirty="0"/>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7"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extLst>
      <p:ext uri="{BB962C8B-B14F-4D97-AF65-F5344CB8AC3E}">
        <p14:creationId xmlns:p14="http://schemas.microsoft.com/office/powerpoint/2010/main" xmlns="" val="18248585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1287915"/>
            <a:ext cx="8621713" cy="1135689"/>
          </a:xfrm>
          <a:prstGeom prst="rect">
            <a:avLst/>
          </a:prstGeom>
          <a:noFill/>
          <a:ln>
            <a:miter lim="800000"/>
            <a:headEnd/>
            <a:tailEnd/>
          </a:ln>
        </p:spPr>
        <p:txBody>
          <a:bodyPr/>
          <a:lstStyle/>
          <a:p>
            <a:pPr marL="266700" indent="-265113" algn="just">
              <a:lnSpc>
                <a:spcPct val="120000"/>
              </a:lnSpc>
              <a:buNone/>
            </a:pPr>
            <a:r>
              <a:rPr lang="en-US" altLang="zh-CN" b="1" dirty="0" smtClean="0"/>
              <a:t>1 </a:t>
            </a:r>
            <a:r>
              <a:rPr lang="en-US" altLang="zh-CN" b="1" dirty="0"/>
              <a:t>Do you agree that chocolates give you a similar feeling </a:t>
            </a:r>
            <a:r>
              <a:rPr lang="en-US" altLang="zh-CN" b="1" dirty="0" smtClean="0"/>
              <a:t> to </a:t>
            </a:r>
            <a:r>
              <a:rPr lang="en-US" altLang="zh-CN" b="1" dirty="0"/>
              <a:t>when you’re in love? </a:t>
            </a:r>
            <a:endParaRPr lang="en-US" altLang="zh-CN" b="1" dirty="0" smtClean="0"/>
          </a:p>
          <a:p>
            <a:pPr marL="182563" indent="-180975" algn="just">
              <a:lnSpc>
                <a:spcPct val="120000"/>
              </a:lnSpc>
              <a:buNone/>
            </a:pPr>
            <a:endParaRPr lang="en-US" altLang="zh-CN" dirty="0"/>
          </a:p>
          <a:p>
            <a:pPr marL="182563" indent="-180975" algn="just">
              <a:lnSpc>
                <a:spcPct val="120000"/>
              </a:lnSpc>
              <a:buNone/>
            </a:pPr>
            <a:endParaRPr lang="en-US" altLang="zh-CN" dirty="0"/>
          </a:p>
          <a:p>
            <a:pPr marL="182563" indent="-180975" algn="just">
              <a:lnSpc>
                <a:spcPct val="120000"/>
              </a:lnSpc>
              <a:buNone/>
            </a:pPr>
            <a:endParaRPr lang="en-US" altLang="zh-CN" dirty="0"/>
          </a:p>
          <a:p>
            <a:pPr marL="182563" indent="-180975" algn="just">
              <a:lnSpc>
                <a:spcPct val="120000"/>
              </a:lnSpc>
              <a:buNone/>
            </a:pPr>
            <a:endParaRPr lang="en-US" altLang="zh-CN" dirty="0" smtClean="0"/>
          </a:p>
          <a:p>
            <a:pPr marL="182563" indent="-180975" algn="just">
              <a:lnSpc>
                <a:spcPct val="120000"/>
              </a:lnSpc>
              <a:buNone/>
            </a:pPr>
            <a:r>
              <a:rPr lang="en-US" altLang="zh-CN" dirty="0" smtClean="0"/>
              <a:t>        </a:t>
            </a:r>
            <a:endParaRPr lang="en-US" altLang="zh-CN" dirty="0"/>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1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12"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7"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2" name="TextBox 1"/>
          <p:cNvSpPr txBox="1"/>
          <p:nvPr/>
        </p:nvSpPr>
        <p:spPr>
          <a:xfrm>
            <a:off x="497155" y="2469472"/>
            <a:ext cx="7764301" cy="2074414"/>
          </a:xfrm>
          <a:prstGeom prst="rect">
            <a:avLst/>
          </a:prstGeom>
          <a:noFill/>
        </p:spPr>
        <p:txBody>
          <a:bodyPr wrap="square" rtlCol="0">
            <a:spAutoFit/>
          </a:bodyPr>
          <a:lstStyle/>
          <a:p>
            <a:pPr marL="458787" indent="-457200" algn="just">
              <a:lnSpc>
                <a:spcPct val="120000"/>
              </a:lnSpc>
              <a:buFont typeface="Arial" pitchFamily="34" charset="0"/>
              <a:buChar char="•"/>
            </a:pPr>
            <a:r>
              <a:rPr lang="en-US" altLang="zh-CN" sz="2800" dirty="0"/>
              <a:t>I suppose it could feel similar if it is pleasurable. </a:t>
            </a:r>
          </a:p>
          <a:p>
            <a:pPr marL="458788" indent="-457200" algn="just">
              <a:lnSpc>
                <a:spcPct val="120000"/>
              </a:lnSpc>
              <a:buFont typeface="Arial" pitchFamily="34" charset="0"/>
              <a:buChar char="•"/>
            </a:pPr>
            <a:r>
              <a:rPr lang="en-US" altLang="zh-CN" sz="2800" dirty="0"/>
              <a:t>No, I don’t agree, because I never experience this effect when I eat chocolate.  </a:t>
            </a:r>
          </a:p>
          <a:p>
            <a:endParaRPr lang="zh-CN" altLang="en-US" sz="2800" dirty="0"/>
          </a:p>
        </p:txBody>
      </p:sp>
    </p:spTree>
    <p:extLst>
      <p:ext uri="{BB962C8B-B14F-4D97-AF65-F5344CB8AC3E}">
        <p14:creationId xmlns:p14="http://schemas.microsoft.com/office/powerpoint/2010/main" xmlns="" val="178718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93675" y="913831"/>
            <a:ext cx="8807450" cy="5667086"/>
          </a:xfrm>
          <a:prstGeom prst="rect">
            <a:avLst/>
          </a:prstGeom>
          <a:noFill/>
          <a:ln>
            <a:miter lim="800000"/>
            <a:headEnd/>
            <a:tailEnd/>
          </a:ln>
        </p:spPr>
        <p:txBody>
          <a:bodyPr/>
          <a:lstStyle/>
          <a:p>
            <a:pPr marL="182563" indent="-180975" algn="just">
              <a:lnSpc>
                <a:spcPct val="110000"/>
              </a:lnSpc>
              <a:buNone/>
            </a:pPr>
            <a:r>
              <a:rPr lang="en-US" altLang="zh-CN" b="1" dirty="0" smtClean="0"/>
              <a:t>2 </a:t>
            </a:r>
            <a:r>
              <a:rPr lang="en-US" altLang="zh-CN" b="1" dirty="0"/>
              <a:t>Forrest Gump said “Life is a box of chocolates. You </a:t>
            </a:r>
            <a:r>
              <a:rPr lang="en-US" altLang="zh-CN" b="1" dirty="0" smtClean="0"/>
              <a:t>never know </a:t>
            </a:r>
            <a:r>
              <a:rPr lang="en-US" altLang="zh-CN" b="1" dirty="0"/>
              <a:t>what you’re </a:t>
            </a:r>
            <a:r>
              <a:rPr lang="en-US" altLang="zh-CN" b="1" dirty="0" err="1"/>
              <a:t>gonna</a:t>
            </a:r>
            <a:r>
              <a:rPr lang="en-US" altLang="zh-CN" b="1" dirty="0"/>
              <a:t> get.” How do you understand his words</a:t>
            </a:r>
            <a:r>
              <a:rPr lang="en-US" altLang="zh-CN" b="1" dirty="0" smtClean="0"/>
              <a:t>?</a:t>
            </a:r>
          </a:p>
          <a:p>
            <a:pPr marL="182563" indent="-180975" algn="just">
              <a:lnSpc>
                <a:spcPct val="110000"/>
              </a:lnSpc>
              <a:buNone/>
            </a:pPr>
            <a:r>
              <a:rPr lang="en-US" altLang="zh-CN" dirty="0" smtClean="0"/>
              <a:t>  A box of chocolates contains a variety of different types of chocolates, each with a different flavour or shape. When you pick a chocolate, you don’t know whether you will like it or not. The saying means that life is similar in this way — it’s unpredictable and full of surprises, both good and bad. </a:t>
            </a:r>
            <a:endParaRPr lang="en-US" altLang="zh-CN" dirty="0"/>
          </a:p>
          <a:p>
            <a:pPr marL="182563" indent="-180975" algn="just">
              <a:lnSpc>
                <a:spcPct val="120000"/>
              </a:lnSpc>
              <a:buNone/>
            </a:pPr>
            <a:endParaRPr lang="en-US" altLang="zh-CN" dirty="0" smtClean="0"/>
          </a:p>
          <a:p>
            <a:pPr marL="182563" indent="-180975" algn="just">
              <a:lnSpc>
                <a:spcPct val="120000"/>
              </a:lnSpc>
              <a:buNone/>
            </a:pPr>
            <a:r>
              <a:rPr lang="en-US" altLang="zh-CN" dirty="0" smtClean="0"/>
              <a:t>        </a:t>
            </a:r>
            <a:endParaRPr lang="en-US" altLang="zh-CN" dirty="0"/>
          </a:p>
        </p:txBody>
      </p:sp>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prstClr val="white"/>
                </a:solidFill>
                <a:latin typeface="Arial Black" pitchFamily="34" charset="0"/>
              </a:rPr>
              <a:t>Exercises</a:t>
            </a:r>
          </a:p>
        </p:txBody>
      </p:sp>
      <p:pic>
        <p:nvPicPr>
          <p:cNvPr id="8" name="图片 2" descr="END"/>
          <p:cNvPicPr>
            <a:picLocks noChangeAspect="1" noChangeArrowheads="1"/>
          </p:cNvPicPr>
          <p:nvPr/>
        </p:nvPicPr>
        <p:blipFill>
          <a:blip r:embed="rId3" cstate="print"/>
          <a:srcRect/>
          <a:stretch>
            <a:fillRect/>
          </a:stretch>
        </p:blipFill>
        <p:spPr bwMode="auto">
          <a:xfrm>
            <a:off x="8379645" y="6341909"/>
            <a:ext cx="474663" cy="225425"/>
          </a:xfrm>
          <a:prstGeom prst="rect">
            <a:avLst/>
          </a:prstGeom>
          <a:noFill/>
          <a:ln w="9525">
            <a:noFill/>
            <a:miter lim="800000"/>
            <a:headEnd/>
            <a:tailEnd/>
          </a:ln>
        </p:spPr>
      </p:pic>
      <p:pic>
        <p:nvPicPr>
          <p:cNvPr id="7"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extLst>
      <p:ext uri="{BB962C8B-B14F-4D97-AF65-F5344CB8AC3E}">
        <p14:creationId xmlns:p14="http://schemas.microsoft.com/office/powerpoint/2010/main" xmlns="" val="132323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4329</TotalTime>
  <Pages>0</Pages>
  <Words>7649</Words>
  <Characters>0</Characters>
  <Application>Microsoft Office PowerPoint</Application>
  <DocSecurity>0</DocSecurity>
  <PresentationFormat>全屏显示(4:3)</PresentationFormat>
  <Lines>0</Lines>
  <Paragraphs>699</Paragraphs>
  <Slides>97</Slides>
  <Notes>0</Notes>
  <HiddenSlides>0</HiddenSlides>
  <MMClips>0</MMClips>
  <ScaleCrop>false</ScaleCrop>
  <HeadingPairs>
    <vt:vector size="4" baseType="variant">
      <vt:variant>
        <vt:lpstr>主题</vt:lpstr>
      </vt:variant>
      <vt:variant>
        <vt:i4>4</vt:i4>
      </vt:variant>
      <vt:variant>
        <vt:lpstr>幻灯片标题</vt:lpstr>
      </vt:variant>
      <vt:variant>
        <vt:i4>97</vt:i4>
      </vt:variant>
    </vt:vector>
  </HeadingPairs>
  <TitlesOfParts>
    <vt:vector size="101" baseType="lpstr">
      <vt:lpstr>Office 主题</vt:lpstr>
      <vt:lpstr>1_Office 主题</vt:lpstr>
      <vt:lpstr>2_Office 主题</vt:lpstr>
      <vt:lpstr>3_Office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akaGstripe</dc:creator>
  <cp:lastModifiedBy>微软用户</cp:lastModifiedBy>
  <cp:revision>507</cp:revision>
  <dcterms:created xsi:type="dcterms:W3CDTF">2016-01-09T11:49:44Z</dcterms:created>
  <dcterms:modified xsi:type="dcterms:W3CDTF">2017-12-02T09:02:54Z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2052-10.1.0.5458</vt:lpwstr>
  </property>
</Properties>
</file>